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8" r:id="rId1"/>
  </p:sldMasterIdLst>
  <p:notesMasterIdLst>
    <p:notesMasterId r:id="rId31"/>
  </p:notesMasterIdLst>
  <p:sldIdLst>
    <p:sldId id="263" r:id="rId2"/>
    <p:sldId id="264" r:id="rId3"/>
    <p:sldId id="296" r:id="rId4"/>
    <p:sldId id="283" r:id="rId5"/>
    <p:sldId id="284" r:id="rId6"/>
    <p:sldId id="286" r:id="rId7"/>
    <p:sldId id="287" r:id="rId8"/>
    <p:sldId id="288" r:id="rId9"/>
    <p:sldId id="289" r:id="rId10"/>
    <p:sldId id="297" r:id="rId11"/>
    <p:sldId id="311" r:id="rId12"/>
    <p:sldId id="312" r:id="rId13"/>
    <p:sldId id="313" r:id="rId14"/>
    <p:sldId id="314" r:id="rId15"/>
    <p:sldId id="298" r:id="rId16"/>
    <p:sldId id="299" r:id="rId17"/>
    <p:sldId id="300" r:id="rId18"/>
    <p:sldId id="301" r:id="rId19"/>
    <p:sldId id="315" r:id="rId20"/>
    <p:sldId id="302" r:id="rId21"/>
    <p:sldId id="303" r:id="rId22"/>
    <p:sldId id="306" r:id="rId23"/>
    <p:sldId id="307" r:id="rId24"/>
    <p:sldId id="308" r:id="rId25"/>
    <p:sldId id="309" r:id="rId26"/>
    <p:sldId id="304" r:id="rId27"/>
    <p:sldId id="305" r:id="rId28"/>
    <p:sldId id="316" r:id="rId29"/>
    <p:sldId id="310" r:id="rId3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DE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81" autoAdjust="0"/>
    <p:restoredTop sz="93667" autoAdjust="0"/>
  </p:normalViewPr>
  <p:slideViewPr>
    <p:cSldViewPr>
      <p:cViewPr>
        <p:scale>
          <a:sx n="69" d="100"/>
          <a:sy n="69" d="100"/>
        </p:scale>
        <p:origin x="-10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GT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9B3E39C-64E7-41B2-82F3-4A7472133388}" type="datetimeFigureOut">
              <a:rPr lang="pt-BR"/>
              <a:pPr>
                <a:defRPr/>
              </a:pPr>
              <a:t>08/05/2012</a:t>
            </a:fld>
            <a:endParaRPr lang="es-GT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GT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es-GT" noProof="0" smtClean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GT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B713ADE-7FB4-4F51-94BF-D1B966CA8FA2}" type="slidenum">
              <a:rPr lang="es-GT"/>
              <a:pPr>
                <a:defRPr/>
              </a:pPr>
              <a:t>‹nº›</a:t>
            </a:fld>
            <a:endParaRPr lang="es-G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F0AFA04-3E00-4240-903F-BA6EA13A1953}" type="slidenum">
              <a:rPr lang="pt-BR" smtClean="0"/>
              <a:pPr/>
              <a:t>3</a:t>
            </a:fld>
            <a:endParaRPr lang="pt-BR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A3DCBDB-A79E-484A-8A93-A10DD8736BE6}" type="slidenum">
              <a:rPr lang="pt-BR" smtClean="0"/>
              <a:pPr/>
              <a:t>10</a:t>
            </a:fld>
            <a:endParaRPr lang="pt-BR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7DEAC7-2CFE-40F2-BF73-5C3BCA539D9C}" type="slidenum">
              <a:rPr lang="pt-BR" smtClean="0"/>
              <a:pPr/>
              <a:t>15</a:t>
            </a:fld>
            <a:endParaRPr lang="pt-BR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CB35E0-07A5-45E1-8B2E-362FE9A093F5}" type="slidenum">
              <a:rPr lang="pt-BR" smtClean="0"/>
              <a:pPr/>
              <a:t>16</a:t>
            </a:fld>
            <a:endParaRPr lang="pt-BR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730A8D8-122E-4E84-96B6-5D4C85E12F7F}" type="slidenum">
              <a:rPr lang="pt-BR" smtClean="0"/>
              <a:pPr/>
              <a:t>17</a:t>
            </a:fld>
            <a:endParaRPr lang="pt-BR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B8733D-32CF-4EB4-BB2B-C122EBB7BDB8}" type="slidenum">
              <a:rPr lang="pt-BR" smtClean="0"/>
              <a:pPr/>
              <a:t>18</a:t>
            </a:fld>
            <a:endParaRPr lang="pt-BR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776BE1A-ED69-4A15-8F48-AEA9DD460B7C}" type="slidenum">
              <a:rPr lang="pt-BR" smtClean="0"/>
              <a:pPr/>
              <a:t>20</a:t>
            </a:fld>
            <a:endParaRPr lang="pt-BR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19092E-FA4C-4F97-AA7D-CA3CF3498D97}" type="slidenum">
              <a:rPr lang="pt-BR" smtClean="0"/>
              <a:pPr/>
              <a:t>21</a:t>
            </a:fld>
            <a:endParaRPr lang="pt-BR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6B0DB01-D49E-401A-9479-0AAA5CEA5B17}" type="slidenum">
              <a:rPr lang="pt-BR" smtClean="0"/>
              <a:pPr/>
              <a:t>22</a:t>
            </a:fld>
            <a:endParaRPr lang="pt-BR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7819AB6-1E05-4ECE-99E4-7139FFB7FEB5}" type="slidenum">
              <a:rPr lang="pt-BR" smtClean="0"/>
              <a:pPr/>
              <a:t>24</a:t>
            </a:fld>
            <a:endParaRPr lang="pt-BR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4B2225-603A-4B7C-B890-073C13526002}" type="slidenum">
              <a:rPr lang="pt-BR" smtClean="0"/>
              <a:pPr/>
              <a:t>25</a:t>
            </a:fld>
            <a:endParaRPr lang="pt-BR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BC1B999-A775-4EF8-AF04-D9E98953626A}" type="slidenum">
              <a:rPr lang="pt-BR" smtClean="0"/>
              <a:pPr/>
              <a:t>26</a:t>
            </a:fld>
            <a:endParaRPr lang="pt-BR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4EC14B-ABFF-4012-8203-FC59B685C52B}" type="slidenum">
              <a:rPr lang="pt-BR" smtClean="0"/>
              <a:pPr/>
              <a:t>27</a:t>
            </a:fld>
            <a:endParaRPr lang="pt-BR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CE6C992-72C8-4BDA-A14A-5068E2AB2A7B}" type="slidenum">
              <a:rPr lang="pt-BR" smtClean="0"/>
              <a:pPr/>
              <a:t>29</a:t>
            </a:fld>
            <a:endParaRPr lang="pt-BR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53F50-47C2-4BC3-B730-3CE868211D1F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5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46615-E58B-4677-9750-BBDEB39E805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EA284-3CB0-4250-91D5-C03C50D0B2D4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5C6FA-9AF4-45F4-8AFA-C82C1B9E594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1AC79-2F2C-4D69-8187-224C22E22B30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9CC42-B88B-4966-B921-28479A06B4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4F53B-F13C-4FB4-9C08-BB3C5B2F6A68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66C06-5924-4E2E-8FC0-1C2DFA34C5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DE52E-F103-4EC0-BB8F-11F7CE091475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8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09FA0-9838-43F1-A58B-5B332B8C56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2A31D-8617-4E16-9279-F18A4C3F2F02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5D001-7C1B-4A39-906D-F6F37464273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9397A-F135-4F4A-A9C4-67757F6CFDE1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25A6B-6720-4311-BFB6-A4635E57D6E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F98A1-3337-47DB-8F08-763E6569AA96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809BB-84E2-4912-AC49-69E68ABF2E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Único Canto Aparado e Arredondado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Triângulo retângulo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5063D-7942-4B22-9124-67F176D64760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D22CE9-1E67-464B-86F5-1F6D23C56EF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9EA43-3A5E-42E7-89F5-C9E50470C199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0F8D7-BCA7-4B59-B249-79546C641C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5B4EC-7657-43EE-BEF9-F6E9E87378DF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2845E-1528-4EBD-AB55-8C0CEC0ADE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ítulo e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Gráfico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endParaRPr lang="pt-BR" noProof="0" smtClean="0"/>
          </a:p>
        </p:txBody>
      </p:sp>
    </p:spTree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ítulo, clip-art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lip-art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DB89721D-2904-49A5-BE21-293F32C4D2E0}" type="datetimeFigureOut">
              <a:rPr lang="pt-BR"/>
              <a:pPr>
                <a:defRPr/>
              </a:pPr>
              <a:t>08/05/2012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73901D56-9819-408C-995B-E58C244BD5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grpSp>
        <p:nvGrpSpPr>
          <p:cNvPr id="1033" name="Gru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1" r:id="rId1"/>
    <p:sldLayoutId id="2147484093" r:id="rId2"/>
    <p:sldLayoutId id="2147484102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103" r:id="rId9"/>
    <p:sldLayoutId id="2147484099" r:id="rId10"/>
    <p:sldLayoutId id="2147484100" r:id="rId11"/>
    <p:sldLayoutId id="2147484104" r:id="rId12"/>
    <p:sldLayoutId id="2147484105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em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0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schemeClr val="bg1">
                <a:shade val="90000"/>
                <a:satMod val="150000"/>
              </a:schemeClr>
              <a:schemeClr val="bg1">
                <a:tint val="88000"/>
                <a:satMod val="150000"/>
              </a:schemeClr>
            </a:duotone>
            <a:lum/>
          </a:blip>
          <a:srcRect/>
          <a:tile tx="0" ty="0" sx="65000" sy="65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upo 6"/>
          <p:cNvGrpSpPr>
            <a:grpSpLocks/>
          </p:cNvGrpSpPr>
          <p:nvPr/>
        </p:nvGrpSpPr>
        <p:grpSpPr bwMode="auto">
          <a:xfrm>
            <a:off x="0" y="3214688"/>
            <a:ext cx="9144000" cy="1428750"/>
            <a:chOff x="0" y="1142984"/>
            <a:chExt cx="9144000" cy="1428760"/>
          </a:xfrm>
        </p:grpSpPr>
        <p:sp>
          <p:nvSpPr>
            <p:cNvPr id="6" name="Retângulo 5"/>
            <p:cNvSpPr/>
            <p:nvPr/>
          </p:nvSpPr>
          <p:spPr>
            <a:xfrm>
              <a:off x="0" y="1142984"/>
              <a:ext cx="9144000" cy="142876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GT"/>
            </a:p>
          </p:txBody>
        </p:sp>
        <p:sp>
          <p:nvSpPr>
            <p:cNvPr id="7175" name="CaixaDeTexto 3"/>
            <p:cNvSpPr txBox="1">
              <a:spLocks noChangeArrowheads="1"/>
            </p:cNvSpPr>
            <p:nvPr/>
          </p:nvSpPr>
          <p:spPr bwMode="auto">
            <a:xfrm>
              <a:off x="1857375" y="1285875"/>
              <a:ext cx="6143625" cy="1077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pt-BR" sz="3200"/>
                <a:t>Plano Municipal de Transporte Coletivo Urbano de Itapoá - SC</a:t>
              </a:r>
            </a:p>
          </p:txBody>
        </p:sp>
      </p:grpSp>
      <p:sp>
        <p:nvSpPr>
          <p:cNvPr id="7171" name="CaixaDeTexto 4"/>
          <p:cNvSpPr txBox="1">
            <a:spLocks noChangeArrowheads="1"/>
          </p:cNvSpPr>
          <p:nvPr/>
        </p:nvSpPr>
        <p:spPr bwMode="auto">
          <a:xfrm>
            <a:off x="3929063" y="6143625"/>
            <a:ext cx="15001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/>
              <a:t>Março- 2012</a:t>
            </a:r>
          </a:p>
        </p:txBody>
      </p:sp>
      <p:pic>
        <p:nvPicPr>
          <p:cNvPr id="7172" name="Imagem 4" descr="Brasao_itapo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7275" y="1143000"/>
            <a:ext cx="1903413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CaixaDeTexto 3"/>
          <p:cNvSpPr txBox="1">
            <a:spLocks noChangeArrowheads="1"/>
          </p:cNvSpPr>
          <p:nvPr/>
        </p:nvSpPr>
        <p:spPr bwMode="auto">
          <a:xfrm>
            <a:off x="1571625" y="5214938"/>
            <a:ext cx="61436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/>
              <a:t>Projeto Básico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aixaDeTexto 4"/>
          <p:cNvSpPr txBox="1">
            <a:spLocks noChangeArrowheads="1"/>
          </p:cNvSpPr>
          <p:nvPr/>
        </p:nvSpPr>
        <p:spPr bwMode="auto">
          <a:xfrm>
            <a:off x="1214438" y="2143125"/>
            <a:ext cx="19288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1 - Apresentação</a:t>
            </a:r>
          </a:p>
        </p:txBody>
      </p:sp>
      <p:sp>
        <p:nvSpPr>
          <p:cNvPr id="8195" name="CaixaDeTexto 5"/>
          <p:cNvSpPr txBox="1">
            <a:spLocks noChangeArrowheads="1"/>
          </p:cNvSpPr>
          <p:nvPr/>
        </p:nvSpPr>
        <p:spPr bwMode="auto">
          <a:xfrm>
            <a:off x="1214438" y="2714625"/>
            <a:ext cx="7143750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/>
              <a:t>A Administração Municipal de Itapoá contratou este estudo técnico com o objetivo de melhorar a qualidade do serviço público de transporte e preparar a Licitação do Sistema de Transporte Urbano de passageiros.</a:t>
            </a:r>
          </a:p>
          <a:p>
            <a:pPr algn="just">
              <a:lnSpc>
                <a:spcPct val="150000"/>
              </a:lnSpc>
            </a:pPr>
            <a:r>
              <a:rPr lang="pt-BR"/>
              <a:t>A partir dos diversos levantamentos de pesquisas origem destino embarcada, pesquisas volumétricas e pesquisa opinião, gerou-se essa proposta para o Plano Municipal de Transporte Público de Itapoá – SC. </a:t>
            </a:r>
          </a:p>
          <a:p>
            <a:pPr algn="just"/>
            <a:endParaRPr lang="pt-BR"/>
          </a:p>
          <a:p>
            <a:pPr algn="just"/>
            <a:endParaRPr lang="pt-BR"/>
          </a:p>
          <a:p>
            <a:pPr algn="just"/>
            <a:endParaRPr lang="pt-BR"/>
          </a:p>
        </p:txBody>
      </p:sp>
      <p:grpSp>
        <p:nvGrpSpPr>
          <p:cNvPr id="8196" name="Grupo 11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9" name="CaixaDeTexto 8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8198" name="Imagem 9" descr="nova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199" name="Imagem 10" descr="Brasao_itapo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958975" y="1963738"/>
            <a:ext cx="5399088" cy="935037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pt-BR" b="1">
                <a:solidFill>
                  <a:schemeClr val="bg1"/>
                </a:solidFill>
              </a:rPr>
              <a:t>realizou-se uma série de pesquisas que subsidiaram  o diagnóstico do transporte em Itapoá</a:t>
            </a:r>
          </a:p>
        </p:txBody>
      </p:sp>
      <p:sp>
        <p:nvSpPr>
          <p:cNvPr id="118793" name="Text Box 9"/>
          <p:cNvSpPr txBox="1">
            <a:spLocks noChangeArrowheads="1"/>
          </p:cNvSpPr>
          <p:nvPr/>
        </p:nvSpPr>
        <p:spPr bwMode="auto">
          <a:xfrm>
            <a:off x="1958975" y="3835400"/>
            <a:ext cx="5399088" cy="647700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pt-BR" b="1">
                <a:solidFill>
                  <a:schemeClr val="bg1"/>
                </a:solidFill>
              </a:rPr>
              <a:t>e possibilitaram a simulação da rede – cenário 20 anos</a:t>
            </a:r>
          </a:p>
        </p:txBody>
      </p:sp>
      <p:sp>
        <p:nvSpPr>
          <p:cNvPr id="118794" name="Text Box 10"/>
          <p:cNvSpPr txBox="1">
            <a:spLocks noChangeArrowheads="1"/>
          </p:cNvSpPr>
          <p:nvPr/>
        </p:nvSpPr>
        <p:spPr bwMode="auto">
          <a:xfrm>
            <a:off x="1958975" y="5421313"/>
            <a:ext cx="5399088" cy="1150937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pt-BR" b="1">
                <a:solidFill>
                  <a:schemeClr val="bg1"/>
                </a:solidFill>
              </a:rPr>
              <a:t>Esse resultado foi fundamental para o desenvolvimento das diretrizes da licitação, e para o sistema de transporte Urbano</a:t>
            </a:r>
          </a:p>
        </p:txBody>
      </p:sp>
      <p:sp>
        <p:nvSpPr>
          <p:cNvPr id="118795" name="AutoShape 11"/>
          <p:cNvSpPr>
            <a:spLocks noChangeArrowheads="1"/>
          </p:cNvSpPr>
          <p:nvPr/>
        </p:nvSpPr>
        <p:spPr bwMode="auto">
          <a:xfrm rot="5400000" flipV="1">
            <a:off x="4370388" y="3152775"/>
            <a:ext cx="576262" cy="503238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 lIns="107524" tIns="53762" rIns="107524" bIns="53762" anchor="ctr"/>
          <a:lstStyle/>
          <a:p>
            <a:endParaRPr lang="pt-BR"/>
          </a:p>
        </p:txBody>
      </p:sp>
      <p:sp>
        <p:nvSpPr>
          <p:cNvPr id="118796" name="AutoShape 12"/>
          <p:cNvSpPr>
            <a:spLocks noChangeArrowheads="1"/>
          </p:cNvSpPr>
          <p:nvPr/>
        </p:nvSpPr>
        <p:spPr bwMode="auto">
          <a:xfrm rot="5400000" flipV="1">
            <a:off x="4370387" y="4808538"/>
            <a:ext cx="576263" cy="503238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 lIns="107524" tIns="53762" rIns="107524" bIns="53762" anchor="ctr"/>
          <a:lstStyle/>
          <a:p>
            <a:endParaRPr lang="pt-BR"/>
          </a:p>
        </p:txBody>
      </p:sp>
      <p:grpSp>
        <p:nvGrpSpPr>
          <p:cNvPr id="9223" name="Grupo 11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9" name="CaixaDeTexto 8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9225" name="Imagem 9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6" name="Imagem 10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18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18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118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8" presetClass="entr" presetSubtype="1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118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118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0" grpId="0" animBg="1" autoUpdateAnimBg="0"/>
      <p:bldP spid="118793" grpId="0" animBg="1" autoUpdateAnimBg="0"/>
      <p:bldP spid="118794" grpId="0" animBg="1" autoUpdateAnimBg="0"/>
      <p:bldP spid="118795" grpId="0" animBg="1"/>
      <p:bldP spid="11879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aixaDeTexto 6"/>
          <p:cNvSpPr txBox="1">
            <a:spLocks noChangeArrowheads="1"/>
          </p:cNvSpPr>
          <p:nvPr/>
        </p:nvSpPr>
        <p:spPr bwMode="auto">
          <a:xfrm>
            <a:off x="1214438" y="2143125"/>
            <a:ext cx="16335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2 – Pesquisas</a:t>
            </a:r>
          </a:p>
        </p:txBody>
      </p:sp>
      <p:sp>
        <p:nvSpPr>
          <p:cNvPr id="10243" name="CaixaDeTexto 7"/>
          <p:cNvSpPr txBox="1">
            <a:spLocks noChangeArrowheads="1"/>
          </p:cNvSpPr>
          <p:nvPr/>
        </p:nvSpPr>
        <p:spPr bwMode="auto">
          <a:xfrm>
            <a:off x="1214438" y="2714625"/>
            <a:ext cx="714375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1600" dirty="0"/>
              <a:t>Durante os trabalhos de campo, foram realizadas diversas pesquisas.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pt-BR" sz="1600" dirty="0"/>
              <a:t>Pesquisa Opinião;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pt-BR" sz="1600" dirty="0"/>
              <a:t>Pesquisa Origem Destino Embarcada;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pt-BR" sz="1600" dirty="0"/>
              <a:t>Pesquisa contagem Volumétrica.</a:t>
            </a:r>
          </a:p>
          <a:p>
            <a:pPr algn="just">
              <a:lnSpc>
                <a:spcPct val="150000"/>
              </a:lnSpc>
            </a:pPr>
            <a:r>
              <a:rPr lang="pt-BR" sz="1600" dirty="0"/>
              <a:t>Essas pesquisas foram essenciais para o desenvolvimento do futuro plano municipal de transporte coletivo da cidade.</a:t>
            </a:r>
          </a:p>
          <a:p>
            <a:pPr algn="just"/>
            <a:endParaRPr lang="pt-BR" sz="1600" dirty="0"/>
          </a:p>
          <a:p>
            <a:pPr algn="just"/>
            <a:endParaRPr lang="pt-BR" sz="1600" dirty="0"/>
          </a:p>
          <a:p>
            <a:pPr algn="just"/>
            <a:endParaRPr lang="pt-BR" sz="1600" dirty="0"/>
          </a:p>
        </p:txBody>
      </p:sp>
      <p:grpSp>
        <p:nvGrpSpPr>
          <p:cNvPr id="10244" name="Grupo 8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10" name="CaixaDeTexto 9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10246" name="Imagem 10" descr="nova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7" name="Imagem 11" descr="Brasao_itapo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aixaDeTexto 6"/>
          <p:cNvSpPr txBox="1">
            <a:spLocks noChangeArrowheads="1"/>
          </p:cNvSpPr>
          <p:nvPr/>
        </p:nvSpPr>
        <p:spPr bwMode="auto">
          <a:xfrm>
            <a:off x="1214438" y="2143125"/>
            <a:ext cx="25701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2.1 – Pesquisa Opinião</a:t>
            </a:r>
          </a:p>
        </p:txBody>
      </p:sp>
      <p:sp>
        <p:nvSpPr>
          <p:cNvPr id="11267" name="CaixaDeTexto 7"/>
          <p:cNvSpPr txBox="1">
            <a:spLocks noChangeArrowheads="1"/>
          </p:cNvSpPr>
          <p:nvPr/>
        </p:nvSpPr>
        <p:spPr bwMode="auto">
          <a:xfrm>
            <a:off x="1214438" y="2714625"/>
            <a:ext cx="71437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1600"/>
              <a:t>Essa pesquisa foi realizada com a finalidade de identificar o que realmente os usuários acham do transporte atual do município de Itapoá.</a:t>
            </a:r>
          </a:p>
          <a:p>
            <a:pPr algn="just">
              <a:lnSpc>
                <a:spcPct val="150000"/>
              </a:lnSpc>
            </a:pPr>
            <a:r>
              <a:rPr lang="pt-BR" sz="1600"/>
              <a:t>As perguntas feitas foram as seguintes:</a:t>
            </a:r>
          </a:p>
          <a:p>
            <a:pPr algn="just">
              <a:lnSpc>
                <a:spcPct val="150000"/>
              </a:lnSpc>
            </a:pPr>
            <a:r>
              <a:rPr lang="pt-BR" sz="1600"/>
              <a:t>Qual a sua opinião, quanto:</a:t>
            </a:r>
          </a:p>
          <a:p>
            <a:pPr lvl="1"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pt-BR" sz="1600"/>
              <a:t> A conservação dos ônibus;</a:t>
            </a:r>
          </a:p>
          <a:p>
            <a:pPr lvl="1"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pt-BR" sz="1600"/>
              <a:t> A Infraestrutura de paradas;</a:t>
            </a:r>
          </a:p>
          <a:p>
            <a:pPr lvl="1"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pt-BR" sz="1600"/>
              <a:t> Serviços prestados atualmente;</a:t>
            </a:r>
          </a:p>
          <a:p>
            <a:pPr lvl="1"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pt-BR" sz="1600"/>
              <a:t> Opinião Geral sobre o sistema atual.</a:t>
            </a:r>
          </a:p>
          <a:p>
            <a:pPr algn="just">
              <a:lnSpc>
                <a:spcPct val="150000"/>
              </a:lnSpc>
            </a:pPr>
            <a:endParaRPr lang="pt-BR" sz="1600"/>
          </a:p>
          <a:p>
            <a:pPr algn="just">
              <a:lnSpc>
                <a:spcPct val="150000"/>
              </a:lnSpc>
            </a:pPr>
            <a:endParaRPr lang="pt-BR" sz="1600"/>
          </a:p>
          <a:p>
            <a:pPr algn="just"/>
            <a:endParaRPr lang="pt-BR" sz="1600"/>
          </a:p>
          <a:p>
            <a:pPr algn="just"/>
            <a:endParaRPr lang="pt-BR" sz="1600"/>
          </a:p>
          <a:p>
            <a:pPr algn="just"/>
            <a:endParaRPr lang="pt-BR" sz="1600"/>
          </a:p>
        </p:txBody>
      </p:sp>
      <p:grpSp>
        <p:nvGrpSpPr>
          <p:cNvPr id="11268" name="Grupo 8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10" name="CaixaDeTexto 9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11270" name="Imagem 10" descr="nova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1" name="Imagem 11" descr="Brasao_itapo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upo 7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9" name="CaixaDeTexto 8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12293" name="Imagem 9" descr="nova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4" name="Imagem 10" descr="Brasao_itapo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291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50" y="2403475"/>
            <a:ext cx="5500688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upo 7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9" name="CaixaDeTexto 8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13317" name="Imagem 9" descr="nova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8" name="Imagem 10" descr="Brasao_itapo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3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63" y="2357438"/>
            <a:ext cx="5857875" cy="352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25" y="2286000"/>
            <a:ext cx="5976938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39" name="Grupo 9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11" name="CaixaDeTexto 10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14341" name="Imagem 11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2" name="Imagem 12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ráfico 5"/>
          <p:cNvPicPr>
            <a:picLocks noChangeArrowheads="1"/>
          </p:cNvPicPr>
          <p:nvPr/>
        </p:nvPicPr>
        <p:blipFill>
          <a:blip r:embed="rId2" cstate="print"/>
          <a:srcRect b="-24"/>
          <a:stretch>
            <a:fillRect/>
          </a:stretch>
        </p:blipFill>
        <p:spPr bwMode="auto">
          <a:xfrm>
            <a:off x="1785938" y="2500313"/>
            <a:ext cx="5786437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363" name="Grupo 8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10" name="CaixaDeTexto 9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15365" name="Imagem 10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6" name="Imagem 11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aixaDeTexto 12"/>
          <p:cNvSpPr txBox="1">
            <a:spLocks noChangeArrowheads="1"/>
          </p:cNvSpPr>
          <p:nvPr/>
        </p:nvSpPr>
        <p:spPr bwMode="auto">
          <a:xfrm>
            <a:off x="1285875" y="2143125"/>
            <a:ext cx="4714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 b="1"/>
              <a:t>2.2 Pesquisa Origem/destino embarcada</a:t>
            </a:r>
          </a:p>
        </p:txBody>
      </p:sp>
      <p:grpSp>
        <p:nvGrpSpPr>
          <p:cNvPr id="16387" name="Grupo 8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7" name="CaixaDeTexto 6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16390" name="Imagem 10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91" name="Imagem 11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388" name="CaixaDeTexto 7"/>
          <p:cNvSpPr txBox="1">
            <a:spLocks noChangeArrowheads="1"/>
          </p:cNvSpPr>
          <p:nvPr/>
        </p:nvSpPr>
        <p:spPr bwMode="auto">
          <a:xfrm>
            <a:off x="1214438" y="2714625"/>
            <a:ext cx="71437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sz="1600"/>
              <a:t>Foram realizadas 210 entrevistas com usuários do sistema de transporte público atual, perguntando sobre a principal origem e destino e qual o motivo do deslocamento. A amostra foi de aproximadamente 23% da demanda diária transportada.</a:t>
            </a:r>
          </a:p>
          <a:p>
            <a:pPr algn="just">
              <a:lnSpc>
                <a:spcPct val="150000"/>
              </a:lnSpc>
            </a:pPr>
            <a:r>
              <a:rPr lang="pt-BR" sz="1600"/>
              <a:t>Com os resultados dessa pesquisas foi possível determinar matrizes parciais de viagens por região selecionada para a investigação de potencial de transporte futuro para a cidade.</a:t>
            </a:r>
          </a:p>
          <a:p>
            <a:pPr algn="just"/>
            <a:endParaRPr lang="pt-BR" sz="1600"/>
          </a:p>
          <a:p>
            <a:pPr algn="just"/>
            <a:endParaRPr lang="pt-BR" sz="1600"/>
          </a:p>
          <a:p>
            <a:pPr algn="just"/>
            <a:endParaRPr lang="pt-BR" sz="16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2786063"/>
            <a:ext cx="6429375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CaixaDeTexto 6"/>
          <p:cNvSpPr txBox="1">
            <a:spLocks noChangeArrowheads="1"/>
          </p:cNvSpPr>
          <p:nvPr/>
        </p:nvSpPr>
        <p:spPr bwMode="auto">
          <a:xfrm>
            <a:off x="1214438" y="2143125"/>
            <a:ext cx="53482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2.2.1 – Matriz Origem Destino – Motivo da Viagem</a:t>
            </a:r>
          </a:p>
        </p:txBody>
      </p:sp>
      <p:grpSp>
        <p:nvGrpSpPr>
          <p:cNvPr id="17412" name="Grupo 8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5" name="CaixaDeTexto 4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17414" name="Imagem 10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415" name="Imagem 11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aixaDeTexto 7"/>
          <p:cNvSpPr txBox="1">
            <a:spLocks noChangeArrowheads="1"/>
          </p:cNvSpPr>
          <p:nvPr/>
        </p:nvSpPr>
        <p:spPr bwMode="auto">
          <a:xfrm>
            <a:off x="1214438" y="2143125"/>
            <a:ext cx="5711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2.2.2 – Matriz Origem Destino – Forma de pagamento</a:t>
            </a:r>
          </a:p>
        </p:txBody>
      </p:sp>
      <p:pic>
        <p:nvPicPr>
          <p:cNvPr id="18435" name="Gráfico 4"/>
          <p:cNvPicPr>
            <a:picLocks noChangeArrowheads="1"/>
          </p:cNvPicPr>
          <p:nvPr/>
        </p:nvPicPr>
        <p:blipFill>
          <a:blip r:embed="rId2" cstate="print"/>
          <a:srcRect b="-24"/>
          <a:stretch>
            <a:fillRect/>
          </a:stretch>
        </p:blipFill>
        <p:spPr bwMode="auto">
          <a:xfrm>
            <a:off x="2000250" y="2857500"/>
            <a:ext cx="5500688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436" name="Grupo 9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11" name="CaixaDeTexto 10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18438" name="Imagem 11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9" name="Imagem 12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aixaDeTexto 6"/>
          <p:cNvSpPr txBox="1">
            <a:spLocks noChangeArrowheads="1"/>
          </p:cNvSpPr>
          <p:nvPr/>
        </p:nvSpPr>
        <p:spPr bwMode="auto">
          <a:xfrm>
            <a:off x="1214438" y="2143125"/>
            <a:ext cx="28987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2.2.3 – Viagens realizadas</a:t>
            </a:r>
          </a:p>
        </p:txBody>
      </p:sp>
      <p:grpSp>
        <p:nvGrpSpPr>
          <p:cNvPr id="19459" name="Grupo 8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10" name="CaixaDeTexto 9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19462" name="Imagem 10" descr="nova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3" name="Imagem 11" descr="Brasao_itapo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9460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500" y="2714625"/>
            <a:ext cx="593725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aixaDeTexto 6"/>
          <p:cNvSpPr txBox="1">
            <a:spLocks noChangeArrowheads="1"/>
          </p:cNvSpPr>
          <p:nvPr/>
        </p:nvSpPr>
        <p:spPr bwMode="auto">
          <a:xfrm>
            <a:off x="1214438" y="2143125"/>
            <a:ext cx="3724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2.2.4 – Classificação dos Usuários</a:t>
            </a:r>
          </a:p>
        </p:txBody>
      </p:sp>
      <p:grpSp>
        <p:nvGrpSpPr>
          <p:cNvPr id="20483" name="Grupo 8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10" name="CaixaDeTexto 9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20486" name="Imagem 10" descr="nova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87" name="Imagem 11" descr="Brasao_itapo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484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38" y="2857500"/>
            <a:ext cx="5715000" cy="347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aixaDeTexto 9"/>
          <p:cNvSpPr txBox="1">
            <a:spLocks noChangeArrowheads="1"/>
          </p:cNvSpPr>
          <p:nvPr/>
        </p:nvSpPr>
        <p:spPr bwMode="auto">
          <a:xfrm>
            <a:off x="0" y="2071688"/>
            <a:ext cx="15716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GT" b="1">
                <a:solidFill>
                  <a:schemeClr val="bg1"/>
                </a:solidFill>
              </a:rPr>
              <a:t>REDE</a:t>
            </a:r>
          </a:p>
        </p:txBody>
      </p:sp>
      <p:sp>
        <p:nvSpPr>
          <p:cNvPr id="21507" name="Rectangle 3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GT"/>
          </a:p>
        </p:txBody>
      </p:sp>
      <p:pic>
        <p:nvPicPr>
          <p:cNvPr id="21508" name="Picture 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71813"/>
            <a:ext cx="915987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CaixaDeTexto 6"/>
          <p:cNvSpPr txBox="1">
            <a:spLocks noChangeArrowheads="1"/>
          </p:cNvSpPr>
          <p:nvPr/>
        </p:nvSpPr>
        <p:spPr bwMode="auto">
          <a:xfrm>
            <a:off x="1071563" y="2273300"/>
            <a:ext cx="5686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2.2.5 – Rede dos principais deslocamentos em Itapoá</a:t>
            </a:r>
          </a:p>
        </p:txBody>
      </p:sp>
      <p:grpSp>
        <p:nvGrpSpPr>
          <p:cNvPr id="21510" name="Grupo 8"/>
          <p:cNvGrpSpPr>
            <a:grpSpLocks/>
          </p:cNvGrpSpPr>
          <p:nvPr/>
        </p:nvGrpSpPr>
        <p:grpSpPr bwMode="auto">
          <a:xfrm>
            <a:off x="1071563" y="733425"/>
            <a:ext cx="7429500" cy="1119188"/>
            <a:chOff x="1071538" y="733088"/>
            <a:chExt cx="7429552" cy="1118912"/>
          </a:xfrm>
        </p:grpSpPr>
        <p:sp>
          <p:nvSpPr>
            <p:cNvPr id="42" name="CaixaDeTexto 41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21512" name="Imagem 10" descr="nov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3" name="Imagem 11" descr="Brasao_itapoa.jp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157413" y="2143125"/>
            <a:ext cx="6343650" cy="785813"/>
          </a:xfrm>
        </p:spPr>
        <p:txBody>
          <a:bodyPr bIns="45720" anchor="t"/>
          <a:lstStyle/>
          <a:p>
            <a:pPr algn="r" eaLnBrk="1" hangingPunct="1"/>
            <a:r>
              <a:rPr lang="pt-BR" sz="3200" b="1" smtClean="0">
                <a:solidFill>
                  <a:srgbClr val="002060"/>
                </a:solidFill>
                <a:latin typeface="Verdana" pitchFamily="34" charset="0"/>
              </a:rPr>
              <a:t>O Sistema de Transporte </a:t>
            </a:r>
          </a:p>
        </p:txBody>
      </p:sp>
      <p:sp>
        <p:nvSpPr>
          <p:cNvPr id="22531" name="CaixaDeTexto 2"/>
          <p:cNvSpPr txBox="1">
            <a:spLocks noChangeArrowheads="1"/>
          </p:cNvSpPr>
          <p:nvPr/>
        </p:nvSpPr>
        <p:spPr bwMode="auto">
          <a:xfrm>
            <a:off x="703263" y="1928813"/>
            <a:ext cx="14398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GT" b="1"/>
              <a:t>PROPOSTA</a:t>
            </a:r>
          </a:p>
        </p:txBody>
      </p:sp>
      <p:sp>
        <p:nvSpPr>
          <p:cNvPr id="22532" name="Rectangle 1"/>
          <p:cNvSpPr>
            <a:spLocks noChangeArrowheads="1"/>
          </p:cNvSpPr>
          <p:nvPr/>
        </p:nvSpPr>
        <p:spPr bwMode="auto">
          <a:xfrm>
            <a:off x="642938" y="2611438"/>
            <a:ext cx="8001000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/>
              <a:t>A proposta para nova concepção do sistema de transporte de passageiros levou em conta os itinerários e horários atualmente praticados pelo sistema urbano e de transporte escolar, visando com isto não prejudicar os estudantes, e aos usuários do sistema urbano atual.</a:t>
            </a:r>
          </a:p>
          <a:p>
            <a:pPr algn="just">
              <a:lnSpc>
                <a:spcPct val="150000"/>
              </a:lnSpc>
            </a:pPr>
            <a:r>
              <a:rPr lang="pt-BR"/>
              <a:t>A proposta tem característica de sistema diametral, com a criação de linhas estruturantes, radiais, com a utilização de bilhetagem eletrônica. Nesse caso está se propondo a construção de um ponto (Terminal Urbano) para a cidade, onde será possível realizar as trocas de veículos, e utilizada para as paradas dos veículos intermunicipais e inter-estaduais observadas algumas restrições.</a:t>
            </a:r>
          </a:p>
        </p:txBody>
      </p:sp>
      <p:grpSp>
        <p:nvGrpSpPr>
          <p:cNvPr id="22533" name="Grupo 8"/>
          <p:cNvGrpSpPr>
            <a:grpSpLocks/>
          </p:cNvGrpSpPr>
          <p:nvPr/>
        </p:nvGrpSpPr>
        <p:grpSpPr bwMode="auto">
          <a:xfrm>
            <a:off x="1071563" y="714375"/>
            <a:ext cx="7429500" cy="1119188"/>
            <a:chOff x="1071538" y="733088"/>
            <a:chExt cx="7429552" cy="1118912"/>
          </a:xfrm>
        </p:grpSpPr>
        <p:sp>
          <p:nvSpPr>
            <p:cNvPr id="7" name="CaixaDeTexto 6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22535" name="Imagem 10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36" name="Imagem 11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aixaDeTexto 2"/>
          <p:cNvSpPr txBox="1">
            <a:spLocks noChangeArrowheads="1"/>
          </p:cNvSpPr>
          <p:nvPr/>
        </p:nvSpPr>
        <p:spPr bwMode="auto">
          <a:xfrm>
            <a:off x="0" y="1428750"/>
            <a:ext cx="17145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GT" b="1">
                <a:solidFill>
                  <a:schemeClr val="bg1"/>
                </a:solidFill>
              </a:rPr>
              <a:t>PROPOSTA  REDE DE TRANSPORTE</a:t>
            </a:r>
          </a:p>
        </p:txBody>
      </p:sp>
      <p:pic>
        <p:nvPicPr>
          <p:cNvPr id="2355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86063"/>
            <a:ext cx="915987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56" name="Grupo 8"/>
          <p:cNvGrpSpPr>
            <a:grpSpLocks/>
          </p:cNvGrpSpPr>
          <p:nvPr/>
        </p:nvGrpSpPr>
        <p:grpSpPr bwMode="auto">
          <a:xfrm>
            <a:off x="1071563" y="714375"/>
            <a:ext cx="7429500" cy="1119188"/>
            <a:chOff x="1071538" y="733088"/>
            <a:chExt cx="7429552" cy="1118912"/>
          </a:xfrm>
        </p:grpSpPr>
        <p:sp>
          <p:nvSpPr>
            <p:cNvPr id="10" name="CaixaDeTexto 9"/>
            <p:cNvSpPr txBox="1"/>
            <p:nvPr/>
          </p:nvSpPr>
          <p:spPr>
            <a:xfrm>
              <a:off x="2428859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23563" name="Imagem 10" descr="nov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564" name="Imagem 11" descr="Brasao_itapoa.jp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" name="Elipse 13"/>
          <p:cNvSpPr/>
          <p:nvPr/>
        </p:nvSpPr>
        <p:spPr>
          <a:xfrm>
            <a:off x="8967788" y="4618038"/>
            <a:ext cx="104775" cy="10953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GT"/>
          </a:p>
        </p:txBody>
      </p:sp>
      <p:sp>
        <p:nvSpPr>
          <p:cNvPr id="15" name="Elipse 14"/>
          <p:cNvSpPr/>
          <p:nvPr/>
        </p:nvSpPr>
        <p:spPr>
          <a:xfrm>
            <a:off x="3238500" y="3268663"/>
            <a:ext cx="104775" cy="10795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GT"/>
          </a:p>
        </p:txBody>
      </p:sp>
      <p:sp>
        <p:nvSpPr>
          <p:cNvPr id="16" name="Elipse 15"/>
          <p:cNvSpPr/>
          <p:nvPr/>
        </p:nvSpPr>
        <p:spPr>
          <a:xfrm>
            <a:off x="4189413" y="4067175"/>
            <a:ext cx="104775" cy="10953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GT"/>
          </a:p>
        </p:txBody>
      </p:sp>
      <p:sp>
        <p:nvSpPr>
          <p:cNvPr id="17" name="Elipse 16"/>
          <p:cNvSpPr/>
          <p:nvPr/>
        </p:nvSpPr>
        <p:spPr>
          <a:xfrm>
            <a:off x="2286000" y="3071813"/>
            <a:ext cx="104775" cy="10953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GT"/>
          </a:p>
        </p:txBody>
      </p:sp>
      <p:sp>
        <p:nvSpPr>
          <p:cNvPr id="18" name="Elipse 17"/>
          <p:cNvSpPr/>
          <p:nvPr/>
        </p:nvSpPr>
        <p:spPr>
          <a:xfrm>
            <a:off x="214313" y="4000500"/>
            <a:ext cx="104775" cy="10953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GT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3000" accel="50000" decel="50000" autoRev="1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00231 C -0.02066 -0.00787 -0.03351 -0.01319 -0.04844 -0.01829 C -0.06337 -0.02338 -0.08733 -0.03009 -0.09757 -0.0331 C -0.10781 -0.03611 -0.09948 -0.03403 -0.11059 -0.03681 C -0.1217 -0.03958 -0.15399 -0.04769 -0.16424 -0.05046 C -0.17448 -0.05324 -0.17014 -0.0537 -0.17257 -0.05417 C -0.175 -0.05463 -0.17431 -0.05208 -0.17899 -0.05278 C -0.18368 -0.05347 -0.19479 -0.05648 -0.20122 -0.05787 C -0.20764 -0.05926 -0.2132 -0.06042 -0.21788 -0.06157 C -0.22257 -0.06273 -0.22639 -0.06343 -0.22899 -0.06528 C -0.2316 -0.06713 -0.23073 -0.07037 -0.23368 -0.07269 C -0.23663 -0.075 -0.23785 -0.075 -0.2467 -0.0787 C -0.25556 -0.08241 -0.27934 -0.09167 -0.28733 -0.09491 C -0.29531 -0.09815 -0.29323 -0.09931 -0.29479 -0.09861 C -0.29636 -0.09792 -0.29601 -0.09398 -0.2967 -0.0912 C -0.2974 -0.08843 -0.29757 -0.08287 -0.29948 -0.08125 C -0.30139 -0.07963 -0.30538 -0.08056 -0.30868 -0.08125 C -0.31198 -0.08194 -0.31597 -0.08356 -0.31979 -0.08495 C -0.32361 -0.08634 -0.32813 -0.08773 -0.33177 -0.08981 C -0.33542 -0.0919 -0.33854 -0.0956 -0.34202 -0.09722 C -0.34549 -0.09884 -0.35018 -0.10185 -0.35226 -0.09977 C -0.35434 -0.09769 -0.35365 -0.09051 -0.35504 -0.08495 C -0.35643 -0.0794 -0.35886 -0.07222 -0.36059 -0.06644 C -0.36233 -0.06065 -0.36406 -0.05486 -0.36511 -0.05046 C -0.36615 -0.04606 -0.36632 -0.04213 -0.36702 -0.03935 C -0.36771 -0.03657 -0.36649 -0.0338 -0.36979 -0.0331 C -0.37309 -0.03241 -0.3809 -0.03495 -0.38733 -0.03565 C -0.39375 -0.03634 -0.40504 -0.03495 -0.40868 -0.03681 C -0.41233 -0.03866 -0.40938 -0.04259 -0.40955 -0.04676 C -0.40972 -0.05093 -0.40799 -0.05903 -0.40955 -0.06157 C -0.41111 -0.06412 -0.41684 -0.06412 -0.41893 -0.06273 C -0.42101 -0.06134 -0.42066 -0.05394 -0.42257 -0.05278 C -0.42448 -0.05162 -0.42743 -0.05486 -0.4309 -0.05532 C -0.43438 -0.05579 -0.44028 -0.05486 -0.44393 -0.05532 C -0.44757 -0.05579 -0.44983 -0.05833 -0.45313 -0.05787 C -0.45643 -0.05741 -0.45851 -0.0537 -0.46337 -0.05278 C -0.46823 -0.05185 -0.47708 -0.05162 -0.48281 -0.05162 C -0.48854 -0.05162 -0.49202 -0.05278 -0.49757 -0.05278 C -0.50313 -0.05278 -0.51215 -0.05185 -0.51615 -0.05162 C -0.52014 -0.05139 -0.52049 -0.04907 -0.5217 -0.05162 C -0.52292 -0.05417 -0.52344 -0.06204 -0.52344 -0.06644 C -0.52344 -0.07083 -0.52205 -0.07569 -0.5217 -0.07755 " pathEditMode="relative" ptsTypes="aaaaaaaaaaaaaaaaaaaaaaaaaaaaaaaaaaaaaaaaaA">
                                      <p:cBhvr>
                                        <p:cTn id="6" dur="500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3000" accel="50000" decel="50000" autoRev="1" fill="remove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Motion origin="layout" path="M -0.00781 -0.00231 C -0.02066 -0.00787 -0.03351 -0.01319 -0.04844 -0.01829 C -0.06337 -0.02338 -0.08733 -0.03009 -0.09757 -0.0331 C -0.10781 -0.03611 -0.09948 -0.03403 -0.11059 -0.03681 C -0.1217 -0.03958 -0.15399 -0.04769 -0.16424 -0.05046 C -0.17448 -0.05324 -0.17014 -0.0537 -0.17257 -0.05417 C -0.175 -0.05463 -0.17431 -0.05208 -0.17899 -0.05278 C -0.18368 -0.05347 -0.19479 -0.05648 -0.20122 -0.05787 C -0.20764 -0.05926 -0.2132 -0.06042 -0.21788 -0.06157 C -0.22257 -0.06273 -0.22639 -0.06343 -0.22899 -0.06528 C -0.2316 -0.06713 -0.23073 -0.07037 -0.23368 -0.07269 C -0.23663 -0.075 -0.23785 -0.075 -0.2467 -0.0787 C -0.25556 -0.08241 -0.27934 -0.09167 -0.28733 -0.09491 C -0.29531 -0.09815 -0.29323 -0.09931 -0.29479 -0.09861 C -0.29636 -0.09792 -0.29601 -0.09398 -0.2967 -0.0912 C -0.2974 -0.08843 -0.29757 -0.08287 -0.29948 -0.08125 C -0.30139 -0.07963 -0.30538 -0.08056 -0.30868 -0.08125 C -0.31198 -0.08194 -0.31597 -0.08356 -0.31979 -0.08495 C -0.32361 -0.08634 -0.32813 -0.08773 -0.33177 -0.08981 C -0.33542 -0.0919 -0.33854 -0.0956 -0.34202 -0.09722 C -0.34549 -0.09884 -0.35018 -0.10185 -0.35226 -0.09977 C -0.35434 -0.09769 -0.35365 -0.09051 -0.35504 -0.08495 C -0.35643 -0.0794 -0.35886 -0.07222 -0.36059 -0.06644 C -0.36233 -0.06065 -0.36406 -0.05486 -0.36511 -0.05046 C -0.36615 -0.04606 -0.36632 -0.04213 -0.36702 -0.03935 C -0.36771 -0.03657 -0.36649 -0.0338 -0.36979 -0.0331 C -0.37309 -0.03241 -0.3809 -0.03495 -0.38733 -0.03565 C -0.39375 -0.03634 -0.40504 -0.03495 -0.40868 -0.03681 C -0.41233 -0.03866 -0.40938 -0.04259 -0.40955 -0.04676 C -0.40972 -0.05093 -0.40799 -0.05903 -0.40955 -0.06157 C -0.41111 -0.06412 -0.41684 -0.06412 -0.41893 -0.06273 C -0.42101 -0.06134 -0.42066 -0.05394 -0.42257 -0.05278 C -0.42448 -0.05162 -0.42743 -0.05486 -0.4309 -0.05532 C -0.43438 -0.05579 -0.44028 -0.05486 -0.44393 -0.05532 C -0.44757 -0.05579 -0.44983 -0.05833 -0.45313 -0.05787 C -0.45643 -0.05741 -0.45851 -0.0537 -0.46337 -0.05278 C -0.46823 -0.05185 -0.47708 -0.05162 -0.48281 -0.05162 C -0.48854 -0.05162 -0.49202 -0.05278 -0.49757 -0.05278 C -0.50313 -0.05278 -0.51215 -0.05185 -0.51615 -0.05162 C -0.52014 -0.05139 -0.52049 -0.04907 -0.5217 -0.05162 C -0.52292 -0.05417 -0.52344 -0.06204 -0.52344 -0.06644 C -0.52344 -0.07083 -0.52205 -0.07569 -0.5217 -0.07755 " pathEditMode="relative" ptsTypes="aaaaaaaaaaaaaaaaaaaaaaaaaaaaaaaaaaaaaaaaaA">
                                      <p:cBhvr>
                                        <p:cTn id="8" dur="5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3000" accel="50000" decel="50000" autoRev="1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0.00787 C 0.00781 0.0081 0.01771 0.0074 0.02239 0.00694 C 0.02708 0.00648 0.02986 0.00532 0.0342 0.00509 C 0.03854 0.00486 0.0441 0.00555 0.04844 0.00509 C 0.05278 0.00463 0.05642 0.00277 0.06076 0.00254 C 0.0651 0.00231 0.0691 0.00277 0.07448 0.00347 C 0.07986 0.00416 0.0868 0.00601 0.09323 0.00694 C 0.09965 0.00787 0.10937 0.00879 0.11337 0.00949 C 0.11736 0.01018 0.11667 0.01226 0.11736 0.01041 C 0.11805 0.00856 0.11719 0.00254 0.11736 -0.00255 C 0.11753 -0.00764 0.11788 -0.01574 0.11858 -0.02084 C 0.11927 -0.02593 0.11944 -0.03125 0.12118 -0.03287 C 0.12292 -0.03449 0.12656 -0.03172 0.12899 -0.03125 C 0.13142 -0.03079 0.13281 -0.03079 0.13542 -0.03033 C 0.13802 -0.02987 0.14184 -0.02824 0.14462 -0.02778 C 0.14739 -0.02732 0.14896 -0.02824 0.15174 -0.02778 C 0.15451 -0.02732 0.15903 -0.02593 0.16146 -0.025 C 0.16389 -0.02408 0.1658 -0.02454 0.16667 -0.02246 C 0.16753 -0.02037 0.16701 -0.01574 0.16667 -0.01204 C 0.16632 -0.00834 0.16528 -0.0044 0.16406 4.07407E-6 C 0.16285 0.00439 0.16059 0.01111 0.15955 0.01481 C 0.15851 0.01851 0.15903 0.02129 0.15746 0.02176 C 0.1559 0.02222 0.1526 0.01944 0.14983 0.01828 C 0.14705 0.01713 0.14288 0.01574 0.14062 0.01481 C 0.13837 0.01388 0.13785 0.01319 0.13611 0.01296 C 0.13437 0.01273 0.13229 0.01388 0.12969 0.01388 C 0.12708 0.01388 0.1243 0.01342 0.12049 0.01296 C 0.11667 0.0125 0.11163 0.01203 0.10694 0.01134 C 0.10226 0.01064 0.0967 0.00949 0.09201 0.00856 C 0.08733 0.00763 0.08351 0.00671 0.07899 0.00601 C 0.07448 0.00532 0.06892 0.00463 0.06476 0.00439 C 0.06059 0.00416 0.05729 0.00463 0.05434 0.00509 C 0.05139 0.00555 0.05052 0.00671 0.04722 0.00694 C 0.04392 0.00717 0.03785 0.00625 0.0342 0.00601 C 0.03055 0.00578 0.02864 0.00625 0.025 0.00601 C 0.02135 0.00578 0.0158 0.00509 0.01267 0.00509 C 0.00955 0.00509 0.00469 0.00763 0.00625 0.00787 Z " pathEditMode="relative" rAng="0" ptsTypes="aaaaaaaaaaaaaaaaaaaaaaaaaaaaaaaaaaaaa">
                                      <p:cBhvr>
                                        <p:cTn id="10" dur="50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-1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3000" accel="50000" decel="50000" autoRev="1" fill="remove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animMotion origin="layout" path="M 0.00625 0.00787 C 0.00781 0.0081 0.01771 0.0074 0.02239 0.00694 C 0.02708 0.00648 0.02986 0.00532 0.0342 0.00509 C 0.03854 0.00486 0.0441 0.00555 0.04844 0.00509 C 0.05278 0.00463 0.05642 0.00277 0.06076 0.00254 C 0.0651 0.00231 0.0691 0.00277 0.07448 0.00347 C 0.07986 0.00416 0.0868 0.00601 0.09323 0.00694 C 0.09965 0.00787 0.10937 0.00879 0.11337 0.00949 C 0.11736 0.01018 0.11667 0.01226 0.11736 0.01041 C 0.11805 0.00856 0.11719 0.00254 0.11736 -0.00255 C 0.11753 -0.00764 0.11788 -0.01574 0.11858 -0.02084 C 0.11927 -0.02593 0.11944 -0.03125 0.12118 -0.03287 C 0.12292 -0.03449 0.12656 -0.03172 0.12899 -0.03125 C 0.13142 -0.03079 0.13281 -0.03079 0.13542 -0.03033 C 0.13802 -0.02987 0.14184 -0.02824 0.14462 -0.02778 C 0.14739 -0.02732 0.14896 -0.02824 0.15174 -0.02778 C 0.15451 -0.02732 0.15903 -0.02593 0.16146 -0.025 C 0.16389 -0.02408 0.1658 -0.02454 0.16667 -0.02246 C 0.16753 -0.02037 0.16701 -0.01574 0.16667 -0.01204 C 0.16632 -0.00834 0.16528 -0.0044 0.16406 4.07407E-6 C 0.16285 0.00439 0.16059 0.01111 0.15955 0.01481 C 0.15851 0.01851 0.15903 0.02129 0.15746 0.02176 C 0.1559 0.02222 0.1526 0.01944 0.14983 0.01828 C 0.14705 0.01713 0.14288 0.01574 0.14062 0.01481 C 0.13837 0.01388 0.13785 0.01319 0.13611 0.01296 C 0.13437 0.01273 0.13229 0.01388 0.12969 0.01388 C 0.12708 0.01388 0.1243 0.01342 0.12049 0.01296 C 0.11667 0.0125 0.11163 0.01203 0.10694 0.01134 C 0.10226 0.01064 0.0967 0.00949 0.09201 0.00856 C 0.08733 0.00763 0.08351 0.00671 0.07899 0.00601 C 0.07448 0.00532 0.06892 0.00463 0.06476 0.00439 C 0.06059 0.00416 0.05729 0.00463 0.05434 0.00509 C 0.05139 0.00555 0.05052 0.00671 0.04722 0.00694 C 0.04392 0.00717 0.03785 0.00625 0.0342 0.00601 C 0.03055 0.00578 0.02864 0.00625 0.025 0.00601 C 0.02135 0.00578 0.0158 0.00509 0.01267 0.00509 C 0.00955 0.00509 0.00469 0.00763 0.00625 0.00787 Z " pathEditMode="relative" rAng="0" ptsTypes="aaaaaaaaaaaaaaaaaaaaaaaaaaaaaaaaaaaaa">
                                      <p:cBhvr>
                                        <p:cTn id="12" dur="5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" y="-1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repeatCount="3000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48148E-6 C 0.00052 0.00463 0.00122 0.00926 0.00191 0.01296 C 0.00261 0.01667 0.00313 0.01898 0.00452 0.02176 C 0.00591 0.02454 0.00816 0.02709 0.00972 0.0294 C 0.01129 0.03171 0.01302 0.03334 0.01424 0.03634 C 0.01545 0.03935 0.0158 0.04514 0.01754 0.04769 C 0.01927 0.05023 0.02257 0.05046 0.02466 0.05185 C 0.02674 0.05324 0.029 0.0544 0.03056 0.05625 C 0.03212 0.0581 0.03281 0.06088 0.03386 0.0632 C 0.0349 0.06551 0.03577 0.06736 0.03646 0.07014 C 0.03716 0.07292 0.03716 0.07778 0.03837 0.08056 C 0.03959 0.08334 0.04236 0.08496 0.0441 0.0875 C 0.04584 0.09005 0.04844 0.09352 0.04931 0.09607 C 0.05018 0.09861 0.04931 0.09908 0.04931 0.10301 C 0.04931 0.10695 0.04913 0.11574 0.04931 0.11945 C 0.04948 0.12315 0.04896 0.12431 0.0507 0.12546 C 0.05243 0.12662 0.05591 0.12639 0.05972 0.12639 C 0.06354 0.12639 0.06893 0.12546 0.07396 0.12546 C 0.079 0.12546 0.08611 0.12662 0.09028 0.12639 C 0.09445 0.12616 0.09688 0.12431 0.09931 0.12384 C 0.10174 0.12338 0.10313 0.12315 0.10452 0.12292 " pathEditMode="relative" ptsTypes="aaaaaaaaaaaaaaaaaaaaA">
                                      <p:cBhvr>
                                        <p:cTn id="14" dur="5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repeatCount="3000" accel="50000" decel="50000" autoRev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Motion origin="layout" path="M -5.55556E-7 -1.48148E-6 C 0.00052 0.00463 0.00122 0.00926 0.00191 0.01296 C 0.00261 0.01667 0.00313 0.01898 0.00452 0.02176 C 0.00591 0.02454 0.00816 0.02709 0.00972 0.0294 C 0.01129 0.03171 0.01302 0.03334 0.01424 0.03634 C 0.01545 0.03935 0.0158 0.04514 0.01754 0.04769 C 0.01927 0.05023 0.02257 0.05046 0.02466 0.05185 C 0.02674 0.05324 0.029 0.0544 0.03056 0.05625 C 0.03212 0.0581 0.03281 0.06088 0.03386 0.0632 C 0.0349 0.06551 0.03577 0.06736 0.03646 0.07014 C 0.03716 0.07292 0.03716 0.07778 0.03837 0.08056 C 0.03959 0.08334 0.04236 0.08496 0.0441 0.0875 C 0.04584 0.09005 0.04844 0.09352 0.04931 0.09607 C 0.05018 0.09861 0.04931 0.09908 0.04931 0.10301 C 0.04931 0.10695 0.04913 0.11574 0.04931 0.11945 C 0.04948 0.12315 0.04896 0.12431 0.0507 0.12546 C 0.05243 0.12662 0.05591 0.12639 0.05972 0.12639 C 0.06354 0.12639 0.06893 0.12546 0.07396 0.12546 C 0.079 0.12546 0.08611 0.12662 0.09028 0.12639 C 0.09445 0.12616 0.09688 0.12431 0.09931 0.12384 C 0.10174 0.12338 0.10313 0.12315 0.10452 0.12292 " pathEditMode="relative" ptsTypes="aaaaaaaaaaaaaaaaaaaaA">
                                      <p:cBhvr>
                                        <p:cTn id="16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3000" accel="50000" decel="50000" autoRev="1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0.01158 C 0.00399 0.01644 0.00538 0.0213 0.0066 0.02547 C 0.00781 0.02964 0.00885 0.03288 0.00972 0.03658 C 0.01059 0.04028 0.01163 0.04468 0.01232 0.04792 C 0.01302 0.05116 0.01285 0.05348 0.01371 0.05649 C 0.01458 0.0595 0.01632 0.06181 0.01753 0.06621 C 0.01875 0.07061 0.01892 0.07778 0.02083 0.08334 C 0.02274 0.08889 0.02621 0.09422 0.02934 0.09908 C 0.03246 0.10394 0.03663 0.10903 0.03976 0.11297 C 0.04288 0.1169 0.04566 0.12061 0.04809 0.12315 C 0.05035 0.1257 0.05208 0.12778 0.05469 0.12848 C 0.05729 0.12917 0.0618 0.12964 0.06354 0.12755 C 0.06545 0.12547 0.06441 0.11922 0.06493 0.11644 C 0.06545 0.11366 0.06406 0.11135 0.06701 0.11112 C 0.06979 0.11089 0.07708 0.11413 0.08125 0.11552 C 0.08542 0.1169 0.08819 0.11783 0.09167 0.11899 C 0.09514 0.12014 0.09792 0.12362 0.1026 0.12315 C 0.10712 0.12269 0.1158 0.11737 0.12014 0.11552 C 0.1243 0.11366 0.12569 0.11366 0.12726 0.11204 C 0.12882 0.11042 0.12864 0.10764 0.12986 0.1051 C 0.13107 0.10255 0.13003 0.10024 0.13507 0.09723 C 0.13993 0.09422 0.1533 0.08982 0.15972 0.08681 C 0.16597 0.0838 0.16944 0.08033 0.17274 0.07987 C 0.17604 0.0794 0.17708 0.08241 0.17986 0.08334 C 0.18264 0.08427 0.18663 0.08519 0.18906 0.08519 C 0.19149 0.08519 0.19114 0.08427 0.1941 0.08264 C 0.19739 0.08102 0.20035 0.07894 0.20781 0.0757 C 0.2151 0.07246 0.22917 0.06714 0.23906 0.06343 C 0.24896 0.05973 0.26042 0.05626 0.26753 0.05394 C 0.27448 0.05163 0.27535 0.04977 0.28107 0.04885 C 0.2868 0.04792 0.29496 0.04815 0.30208 0.04792 C 0.30903 0.04769 0.31597 0.04839 0.32396 0.04792 C 0.33229 0.04746 0.34357 0.04561 0.35069 0.04538 C 0.35781 0.04514 0.3618 0.0463 0.36684 0.0463 C 0.37222 0.0463 0.37604 0.04584 0.38246 0.04538 C 0.38889 0.04491 0.39774 0.04329 0.40521 0.04352 C 0.4125 0.04376 0.42048 0.047 0.42604 0.047 C 0.4316 0.047 0.43646 0.04491 0.43889 0.04283 C 0.44167 0.04075 0.44132 0.03913 0.44167 0.03496 C 0.44201 0.03079 0.44149 0.02408 0.44097 0.0176 " pathEditMode="relative" ptsTypes="aaaaaaaaaaaaaaaaaaaaaaaaaaaaaaaaaaaaaaaA">
                                      <p:cBhvr>
                                        <p:cTn id="18" dur="50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repeatCount="3000" accel="50000" decel="50000" autoRev="1" fill="remove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animMotion origin="layout" path="M 0.0026 0.01158 C 0.00399 0.01644 0.00538 0.0213 0.0066 0.02547 C 0.00781 0.02964 0.00885 0.03288 0.00972 0.03658 C 0.01059 0.04028 0.01163 0.04468 0.01232 0.04792 C 0.01302 0.05116 0.01285 0.05348 0.01371 0.05649 C 0.01458 0.0595 0.01632 0.06181 0.01753 0.06621 C 0.01875 0.07061 0.01892 0.07778 0.02083 0.08334 C 0.02274 0.08889 0.02621 0.09422 0.02934 0.09908 C 0.03246 0.10394 0.03663 0.10903 0.03976 0.11297 C 0.04288 0.1169 0.04566 0.12061 0.04809 0.12315 C 0.05035 0.1257 0.05208 0.12778 0.05469 0.12848 C 0.05729 0.12917 0.0618 0.12964 0.06354 0.12755 C 0.06545 0.12547 0.06441 0.11922 0.06493 0.11644 C 0.06545 0.11366 0.06406 0.11135 0.06701 0.11112 C 0.06979 0.11089 0.07708 0.11413 0.08125 0.11552 C 0.08542 0.1169 0.08819 0.11783 0.09167 0.11899 C 0.09514 0.12014 0.09792 0.12362 0.1026 0.12315 C 0.10712 0.12269 0.1158 0.11737 0.12014 0.11552 C 0.1243 0.11366 0.12569 0.11366 0.12726 0.11204 C 0.12882 0.11042 0.12864 0.10764 0.12986 0.1051 C 0.13107 0.10255 0.13003 0.10024 0.13507 0.09723 C 0.13993 0.09422 0.1533 0.08982 0.15972 0.08681 C 0.16597 0.0838 0.16944 0.08033 0.17274 0.07987 C 0.17604 0.0794 0.17708 0.08241 0.17986 0.08334 C 0.18264 0.08427 0.18663 0.08519 0.18906 0.08519 C 0.19149 0.08519 0.19114 0.08427 0.1941 0.08264 C 0.19739 0.08102 0.20035 0.07894 0.20781 0.0757 C 0.2151 0.07246 0.22917 0.06714 0.23906 0.06343 C 0.24896 0.05973 0.26042 0.05626 0.26753 0.05394 C 0.27448 0.05163 0.27535 0.04977 0.28107 0.04885 C 0.2868 0.04792 0.29496 0.04815 0.30208 0.04792 C 0.30903 0.04769 0.31597 0.04839 0.32396 0.04792 C 0.33229 0.04746 0.34357 0.04561 0.35069 0.04538 C 0.35781 0.04514 0.3618 0.0463 0.36684 0.0463 C 0.37222 0.0463 0.37604 0.04584 0.38246 0.04538 C 0.38889 0.04491 0.39774 0.04329 0.40521 0.04352 C 0.4125 0.04376 0.42048 0.047 0.42604 0.047 C 0.4316 0.047 0.43646 0.04491 0.43889 0.04283 C 0.44167 0.04075 0.44132 0.03913 0.44167 0.03496 C 0.44201 0.03079 0.44149 0.02408 0.44097 0.0176 " pathEditMode="relative" ptsTypes="aaaaaaaaaaaaaaaaaaaaaaaaaaaaaaaaaaaaaaaA">
                                      <p:cBhvr>
                                        <p:cTn id="20" dur="5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repeatCount="3000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96296E-6 C -0.00295 0.00116 -0.00573 0.00231 -0.00781 0.00255 C -0.0099 0.00278 -0.01042 0.00139 -0.01302 0.00185 C -0.01563 0.00231 -0.01944 0.00324 -0.02326 0.00532 C -0.02708 0.00741 -0.03316 0.0125 -0.03628 0.01481 C -0.03941 0.01713 -0.03924 0.01852 -0.04149 0.01898 C -0.04375 0.01944 -0.04705 0.01829 -0.05 0.01829 C -0.05295 0.01829 -0.0566 0.01944 -0.05972 0.01898 C -0.06285 0.01852 -0.06632 0.01597 -0.06875 0.01481 C -0.07118 0.01366 -0.07188 0.01227 -0.07396 0.01204 C -0.07604 0.01181 -0.07865 0.01273 -0.08177 0.01296 C -0.0849 0.01319 -0.08941 0.01273 -0.09288 0.01296 C -0.09635 0.01319 -0.09965 0.01366 -0.1033 0.01389 C -0.10694 0.01412 -0.11215 0.01412 -0.11493 0.01389 C -0.11771 0.01366 -0.11806 0.01204 -0.12014 0.01204 C -0.1224 0.01204 -0.12517 0.01343 -0.12795 0.01389 C -0.13073 0.01435 -0.13455 0.01458 -0.13698 0.01481 C -0.13941 0.01505 -0.13976 0.01389 -0.14288 0.01481 C -0.14601 0.01574 -0.15226 0.01898 -0.15573 0.01991 C -0.1592 0.02083 -0.16111 0.02014 -0.16354 0.02083 C -0.16597 0.02153 -0.1684 0.02407 -0.17083 0.02431 C -0.17309 0.02454 -0.17517 0.02292 -0.17743 0.02176 C -0.17934 0.0206 -0.18125 0.01806 -0.18368 0.01736 C -0.18611 0.01667 -0.18906 0.01713 -0.19149 0.01736 C -0.19392 0.01759 -0.19653 0.01806 -0.19861 0.01829 C -0.20069 0.01852 -0.20243 0.0169 -0.20451 0.01829 C -0.2066 0.01968 -0.20868 0.02407 -0.21111 0.02685 C -0.21319 0.02963 -0.21597 0.03194 -0.21823 0.03472 C -0.22049 0.0375 -0.2224 0.0412 -0.22465 0.04329 C -0.22691 0.04537 -0.22969 0.04653 -0.23177 0.04769 C -0.23385 0.04884 -0.23524 0.04606 -0.23698 0.05023 C -0.23872 0.0544 -0.24149 0.06736 -0.24219 0.07269 C -0.24288 0.07801 -0.24219 0.07708 -0.24149 0.08218 C -0.2408 0.08727 -0.23906 0.09792 -0.23767 0.10394 C -0.23628 0.10995 -0.23455 0.11435 -0.23316 0.11875 C -0.23177 0.12315 -0.23142 0.12477 -0.22986 0.12986 C -0.2283 0.13495 -0.22552 0.14329 -0.22396 0.14884 C -0.2224 0.1544 -0.22153 0.15833 -0.22014 0.16366 C -0.21875 0.16898 -0.21667 0.17593 -0.21563 0.18102 C -0.21458 0.18611 -0.21476 0.18981 -0.21354 0.19491 C -0.21233 0.2 -0.21024 0.20556 -0.20781 0.21134 C -0.20556 0.21713 -0.20243 0.22407 -0.2 0.2294 C -0.19757 0.23472 -0.19583 0.23912 -0.19288 0.24329 C -0.18993 0.24745 -0.18594 0.25185 -0.18247 0.25463 C -0.17917 0.25741 -0.175 0.2588 -0.17205 0.25972 C -0.16927 0.26065 -0.16719 0.26296 -0.16563 0.26065 C -0.16424 0.25833 -0.16354 0.24884 -0.16233 0.24583 C -0.16111 0.24282 -0.16111 0.2419 -0.15833 0.24236 C -0.15556 0.24282 -0.15035 0.24792 -0.14549 0.24931 C -0.14063 0.25069 -0.13264 0.25023 -0.12917 0.25116 C -0.12569 0.25208 -0.12743 0.25532 -0.12483 0.25532 C -0.12188 0.25532 -0.11684 0.25301 -0.11233 0.25116 C -0.10799 0.24931 -0.10017 0.24745 -0.0974 0.24421 C -0.09479 0.24097 -0.0967 0.23495 -0.09618 0.23218 C -0.09531 0.2294 -0.09601 0.22917 -0.09358 0.22778 C -0.09115 0.22639 -0.08611 0.22569 -0.08177 0.22431 C -0.07743 0.22292 -0.07135 0.22106 -0.06684 0.21898 C -0.06233 0.2169 -0.05799 0.2125 -0.05451 0.21204 C -0.05104 0.21157 -0.04878 0.21435 -0.04601 0.21551 C -0.04323 0.21667 -0.03993 0.21991 -0.03767 0.21898 C -0.03542 0.21806 -0.03698 0.21273 -0.03247 0.21042 C -0.02795 0.2081 -0.0191 0.20718 -0.01094 0.2044 C -0.00295 0.20162 0.00868 0.19722 0.01684 0.19398 C 0.025 0.19074 0.03125 0.1875 0.03767 0.18542 C 0.0441 0.18333 0.04861 0.18194 0.0559 0.18102 C 0.06319 0.18009 0.07222 0.18032 0.08177 0.18009 C 0.09115 0.17986 0.10174 0.17963 0.11233 0.17917 C 0.12292 0.1787 0.13472 0.17685 0.14549 0.17662 C 0.15625 0.17639 0.16788 0.17778 0.17674 0.17755 C 0.18559 0.17731 0.19288 0.17616 0.19878 0.17569 C 0.20469 0.17523 0.20937 0.17685 0.21181 0.17407 C 0.21424 0.1713 0.21285 0.16296 0.21302 0.15856 C 0.21319 0.15417 0.21302 0.15116 0.21302 0.14815 " pathEditMode="relative" ptsTypes="aaaaaaaaaaaaaaaaaaaaaaaaaaaaaaaaaaaaaaaaaaaaaaaaaaaaaaaaaaaaaaaaaaaaaaaaA">
                                      <p:cBhvr>
                                        <p:cTn id="22" dur="50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repeatCount="3000" accel="50000" decel="50000" autoRev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Motion origin="layout" path="M -5.55556E-7 -2.96296E-6 C -0.00295 0.00116 -0.00573 0.00231 -0.00781 0.00255 C -0.0099 0.00278 -0.01042 0.00139 -0.01302 0.00185 C -0.01563 0.00231 -0.01944 0.00324 -0.02326 0.00532 C -0.02708 0.00741 -0.03316 0.0125 -0.03628 0.01481 C -0.03941 0.01713 -0.03924 0.01852 -0.04149 0.01898 C -0.04375 0.01944 -0.04705 0.01829 -0.05 0.01829 C -0.05295 0.01829 -0.0566 0.01944 -0.05972 0.01898 C -0.06285 0.01852 -0.06632 0.01597 -0.06875 0.01481 C -0.07118 0.01366 -0.07188 0.01227 -0.07396 0.01204 C -0.07604 0.01181 -0.07865 0.01273 -0.08177 0.01296 C -0.0849 0.01319 -0.08941 0.01273 -0.09288 0.01296 C -0.09635 0.01319 -0.09965 0.01366 -0.1033 0.01389 C -0.10694 0.01412 -0.11215 0.01412 -0.11493 0.01389 C -0.11771 0.01366 -0.11806 0.01204 -0.12014 0.01204 C -0.1224 0.01204 -0.12517 0.01343 -0.12795 0.01389 C -0.13073 0.01435 -0.13455 0.01458 -0.13698 0.01481 C -0.13941 0.01505 -0.13976 0.01389 -0.14288 0.01481 C -0.14601 0.01574 -0.15226 0.01898 -0.15573 0.01991 C -0.1592 0.02083 -0.16111 0.02014 -0.16354 0.02083 C -0.16597 0.02153 -0.1684 0.02407 -0.17083 0.02431 C -0.17309 0.02454 -0.17517 0.02292 -0.17743 0.02176 C -0.17934 0.0206 -0.18125 0.01806 -0.18368 0.01736 C -0.18611 0.01667 -0.18906 0.01713 -0.19149 0.01736 C -0.19392 0.01759 -0.19653 0.01806 -0.19861 0.01829 C -0.20069 0.01852 -0.20243 0.0169 -0.20451 0.01829 C -0.2066 0.01968 -0.20868 0.02407 -0.21111 0.02685 C -0.21319 0.02963 -0.21597 0.03194 -0.21823 0.03472 C -0.22049 0.0375 -0.2224 0.0412 -0.22465 0.04329 C -0.22691 0.04537 -0.22969 0.04653 -0.23177 0.04769 C -0.23385 0.04884 -0.23524 0.04606 -0.23698 0.05023 C -0.23872 0.0544 -0.24149 0.06736 -0.24219 0.07269 C -0.24288 0.07801 -0.24219 0.07708 -0.24149 0.08218 C -0.2408 0.08727 -0.23906 0.09792 -0.23767 0.10394 C -0.23628 0.10995 -0.23455 0.11435 -0.23316 0.11875 C -0.23177 0.12315 -0.23142 0.12477 -0.22986 0.12986 C -0.2283 0.13495 -0.22552 0.14329 -0.22396 0.14884 C -0.2224 0.1544 -0.22153 0.15833 -0.22014 0.16366 C -0.21875 0.16898 -0.21667 0.17593 -0.21563 0.18102 C -0.21458 0.18611 -0.21476 0.18981 -0.21354 0.19491 C -0.21233 0.2 -0.21024 0.20556 -0.20781 0.21134 C -0.20556 0.21713 -0.20243 0.22407 -0.2 0.2294 C -0.19757 0.23472 -0.19583 0.23912 -0.19288 0.24329 C -0.18993 0.24745 -0.18594 0.25185 -0.18247 0.25463 C -0.17917 0.25741 -0.175 0.2588 -0.17205 0.25972 C -0.16927 0.26065 -0.16719 0.26296 -0.16563 0.26065 C -0.16424 0.25833 -0.16354 0.24884 -0.16233 0.24583 C -0.16111 0.24282 -0.16111 0.2419 -0.15833 0.24236 C -0.15556 0.24282 -0.15035 0.24792 -0.14549 0.24931 C -0.14063 0.25069 -0.13264 0.25023 -0.12917 0.25116 C -0.12569 0.25208 -0.12743 0.25532 -0.12483 0.25532 C -0.12188 0.25532 -0.11684 0.25301 -0.11233 0.25116 C -0.10799 0.24931 -0.10017 0.24745 -0.0974 0.24421 C -0.09479 0.24097 -0.0967 0.23495 -0.09618 0.23218 C -0.09531 0.2294 -0.09601 0.22917 -0.09358 0.22778 C -0.09115 0.22639 -0.08611 0.22569 -0.08177 0.22431 C -0.07743 0.22292 -0.07135 0.22106 -0.06684 0.21898 C -0.06233 0.2169 -0.05799 0.2125 -0.05451 0.21204 C -0.05104 0.21157 -0.04878 0.21435 -0.04601 0.21551 C -0.04323 0.21667 -0.03993 0.21991 -0.03767 0.21898 C -0.03542 0.21806 -0.03698 0.21273 -0.03247 0.21042 C -0.02795 0.2081 -0.0191 0.20718 -0.01094 0.2044 C -0.00295 0.20162 0.00868 0.19722 0.01684 0.19398 C 0.025 0.19074 0.03125 0.1875 0.03767 0.18542 C 0.0441 0.18333 0.04861 0.18194 0.0559 0.18102 C 0.06319 0.18009 0.07222 0.18032 0.08177 0.18009 C 0.09115 0.17986 0.10174 0.17963 0.11233 0.17917 C 0.12292 0.1787 0.13472 0.17685 0.14549 0.17662 C 0.15625 0.17639 0.16788 0.17778 0.17674 0.17755 C 0.18559 0.17731 0.19288 0.17616 0.19878 0.17569 C 0.20469 0.17523 0.20937 0.17685 0.21181 0.17407 C 0.21424 0.1713 0.21285 0.16296 0.21302 0.15856 C 0.21319 0.15417 0.21302 0.15116 0.21302 0.14815 " pathEditMode="relative" ptsTypes="aaaaaaaaaaaaaaaaaaaaaaaaaaaaaaaaaaaaaaaaaaaaaaaaaaaaaaaaaaaaaaaaaaaaaaaaA">
                                      <p:cBhvr>
                                        <p:cTn id="24" dur="5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allAtOnce" animBg="1"/>
      <p:bldP spid="15" grpId="0" build="allAtOnce" animBg="1"/>
      <p:bldP spid="16" grpId="0" build="allAtOnce" animBg="1"/>
      <p:bldP spid="17" grpId="0" build="allAtOnce" animBg="1"/>
      <p:bldP spid="18" grpId="0" build="allAtOnce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928938" y="2028825"/>
            <a:ext cx="5986462" cy="757238"/>
          </a:xfrm>
        </p:spPr>
        <p:txBody>
          <a:bodyPr bIns="45720" anchor="t"/>
          <a:lstStyle/>
          <a:p>
            <a:pPr algn="r" eaLnBrk="1" hangingPunct="1"/>
            <a:r>
              <a:rPr lang="pt-BR" sz="3200" b="1" smtClean="0">
                <a:solidFill>
                  <a:srgbClr val="002060"/>
                </a:solidFill>
                <a:latin typeface="Verdana" pitchFamily="34" charset="0"/>
              </a:rPr>
              <a:t>O Sistema de Transporte </a:t>
            </a:r>
          </a:p>
        </p:txBody>
      </p:sp>
      <p:sp>
        <p:nvSpPr>
          <p:cNvPr id="24579" name="CaixaDeTexto 2"/>
          <p:cNvSpPr txBox="1">
            <a:spLocks noChangeArrowheads="1"/>
          </p:cNvSpPr>
          <p:nvPr/>
        </p:nvSpPr>
        <p:spPr bwMode="auto">
          <a:xfrm>
            <a:off x="0" y="2844800"/>
            <a:ext cx="89296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GT" sz="1600" b="1"/>
              <a:t>PROPOSTA  </a:t>
            </a:r>
            <a:r>
              <a:rPr lang="pt-BR" sz="1600" b="1"/>
              <a:t>DE ÁREA PARA A IMPLANTAÇÃO DO NOVO TERMINAL URBANO RODOVIÁRIO DE ITAPOÁ</a:t>
            </a:r>
            <a:endParaRPr lang="pt-BR" sz="1600"/>
          </a:p>
        </p:txBody>
      </p:sp>
      <p:pic>
        <p:nvPicPr>
          <p:cNvPr id="2458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500" y="3532188"/>
            <a:ext cx="5924550" cy="325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4581" name="Grupo 7"/>
          <p:cNvGrpSpPr>
            <a:grpSpLocks/>
          </p:cNvGrpSpPr>
          <p:nvPr/>
        </p:nvGrpSpPr>
        <p:grpSpPr bwMode="auto">
          <a:xfrm>
            <a:off x="857250" y="714375"/>
            <a:ext cx="7429500" cy="1119188"/>
            <a:chOff x="1071538" y="733088"/>
            <a:chExt cx="7429552" cy="1118912"/>
          </a:xfrm>
        </p:grpSpPr>
        <p:sp>
          <p:nvSpPr>
            <p:cNvPr id="9" name="CaixaDeTexto 8"/>
            <p:cNvSpPr txBox="1"/>
            <p:nvPr/>
          </p:nvSpPr>
          <p:spPr>
            <a:xfrm>
              <a:off x="2428861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24583" name="Imagem 9" descr="nov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84" name="Imagem 10" descr="Brasao_itapoa.jp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aixaDeTexto 2"/>
          <p:cNvSpPr txBox="1">
            <a:spLocks noChangeArrowheads="1"/>
          </p:cNvSpPr>
          <p:nvPr/>
        </p:nvSpPr>
        <p:spPr bwMode="auto">
          <a:xfrm>
            <a:off x="2332038" y="1947863"/>
            <a:ext cx="438308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GT" b="1"/>
              <a:t>PROPOSTA  ESTRUTURA– </a:t>
            </a:r>
            <a:r>
              <a:rPr lang="pt-BR" b="1"/>
              <a:t>TERMINAL</a:t>
            </a:r>
            <a:endParaRPr lang="pt-BR"/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 cstate="print"/>
          <a:srcRect t="6708"/>
          <a:stretch>
            <a:fillRect/>
          </a:stretch>
        </p:blipFill>
        <p:spPr bwMode="auto">
          <a:xfrm>
            <a:off x="1357313" y="2500313"/>
            <a:ext cx="6572250" cy="404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04" name="Grupo 5"/>
          <p:cNvGrpSpPr>
            <a:grpSpLocks/>
          </p:cNvGrpSpPr>
          <p:nvPr/>
        </p:nvGrpSpPr>
        <p:grpSpPr bwMode="auto">
          <a:xfrm>
            <a:off x="857250" y="714375"/>
            <a:ext cx="7429500" cy="1119188"/>
            <a:chOff x="1071538" y="733088"/>
            <a:chExt cx="7429552" cy="1118912"/>
          </a:xfrm>
        </p:grpSpPr>
        <p:sp>
          <p:nvSpPr>
            <p:cNvPr id="7" name="CaixaDeTexto 6"/>
            <p:cNvSpPr txBox="1"/>
            <p:nvPr/>
          </p:nvSpPr>
          <p:spPr>
            <a:xfrm>
              <a:off x="2428861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25606" name="Imagem 7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07" name="Imagem 8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0" y="1885950"/>
            <a:ext cx="6200775" cy="757238"/>
          </a:xfrm>
        </p:spPr>
        <p:txBody>
          <a:bodyPr bIns="45720" anchor="t"/>
          <a:lstStyle/>
          <a:p>
            <a:pPr algn="r" eaLnBrk="1" hangingPunct="1"/>
            <a:r>
              <a:rPr lang="pt-BR" sz="3200" b="1" smtClean="0">
                <a:solidFill>
                  <a:srgbClr val="002060"/>
                </a:solidFill>
                <a:latin typeface="Verdana" pitchFamily="34" charset="0"/>
              </a:rPr>
              <a:t>O Sistema de Transporte </a:t>
            </a:r>
          </a:p>
        </p:txBody>
      </p:sp>
      <p:sp>
        <p:nvSpPr>
          <p:cNvPr id="26627" name="CaixaDeTexto 2"/>
          <p:cNvSpPr txBox="1">
            <a:spLocks noChangeArrowheads="1"/>
          </p:cNvSpPr>
          <p:nvPr/>
        </p:nvSpPr>
        <p:spPr bwMode="auto">
          <a:xfrm>
            <a:off x="500063" y="2563813"/>
            <a:ext cx="7072312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s-GT" b="1"/>
              <a:t>PROPOSTA – </a:t>
            </a:r>
            <a:r>
              <a:rPr lang="pt-BR" b="1"/>
              <a:t>Característica Operacional da Frota do sistema de Transporte</a:t>
            </a:r>
            <a:endParaRPr lang="es-GT" b="1"/>
          </a:p>
          <a:p>
            <a:pPr>
              <a:lnSpc>
                <a:spcPct val="150000"/>
              </a:lnSpc>
            </a:pPr>
            <a:endParaRPr lang="pt-BR"/>
          </a:p>
        </p:txBody>
      </p:sp>
      <p:pic>
        <p:nvPicPr>
          <p:cNvPr id="26628" name="Picture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3588" y="3619500"/>
            <a:ext cx="4324350" cy="273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629" name="Grupo 17"/>
          <p:cNvGrpSpPr>
            <a:grpSpLocks/>
          </p:cNvGrpSpPr>
          <p:nvPr/>
        </p:nvGrpSpPr>
        <p:grpSpPr bwMode="auto">
          <a:xfrm>
            <a:off x="857250" y="714375"/>
            <a:ext cx="7429500" cy="1119188"/>
            <a:chOff x="1071538" y="733088"/>
            <a:chExt cx="7429552" cy="1118912"/>
          </a:xfrm>
        </p:grpSpPr>
        <p:sp>
          <p:nvSpPr>
            <p:cNvPr id="21" name="CaixaDeTexto 20"/>
            <p:cNvSpPr txBox="1"/>
            <p:nvPr/>
          </p:nvSpPr>
          <p:spPr>
            <a:xfrm>
              <a:off x="2428861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26632" name="Imagem 21" descr="nov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633" name="Imagem 22" descr="Brasao_itapoa.jp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6630" name="Picture 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25" y="3021013"/>
            <a:ext cx="1443038" cy="376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928938" y="1814513"/>
            <a:ext cx="5986462" cy="685800"/>
          </a:xfrm>
        </p:spPr>
        <p:txBody>
          <a:bodyPr bIns="45720" anchor="t"/>
          <a:lstStyle/>
          <a:p>
            <a:pPr algn="r" eaLnBrk="1" hangingPunct="1"/>
            <a:r>
              <a:rPr lang="pt-BR" sz="3200" b="1" smtClean="0">
                <a:solidFill>
                  <a:srgbClr val="002060"/>
                </a:solidFill>
                <a:latin typeface="Verdana" pitchFamily="34" charset="0"/>
              </a:rPr>
              <a:t>O Sistema de Transporte </a:t>
            </a:r>
          </a:p>
        </p:txBody>
      </p:sp>
      <p:pic>
        <p:nvPicPr>
          <p:cNvPr id="27651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375" y="4643438"/>
            <a:ext cx="4087813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3" y="2643188"/>
            <a:ext cx="4584700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653" name="Grupo 15"/>
          <p:cNvGrpSpPr>
            <a:grpSpLocks/>
          </p:cNvGrpSpPr>
          <p:nvPr/>
        </p:nvGrpSpPr>
        <p:grpSpPr bwMode="auto">
          <a:xfrm>
            <a:off x="857250" y="714375"/>
            <a:ext cx="7429500" cy="1119188"/>
            <a:chOff x="1071538" y="733088"/>
            <a:chExt cx="7429552" cy="1118912"/>
          </a:xfrm>
        </p:grpSpPr>
        <p:sp>
          <p:nvSpPr>
            <p:cNvPr id="17" name="CaixaDeTexto 16"/>
            <p:cNvSpPr txBox="1"/>
            <p:nvPr/>
          </p:nvSpPr>
          <p:spPr>
            <a:xfrm>
              <a:off x="2428861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27655" name="Imagem 17" descr="nova.jp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6" name="Imagem 18" descr="Brasao_itapoa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Grp="1" noChangeArrowheads="1"/>
          </p:cNvSpPr>
          <p:nvPr>
            <p:ph type="title"/>
          </p:nvPr>
        </p:nvSpPr>
        <p:spPr>
          <a:xfrm>
            <a:off x="714375" y="2071688"/>
            <a:ext cx="8229600" cy="1143000"/>
          </a:xfrm>
        </p:spPr>
        <p:txBody>
          <a:bodyPr bIns="45720" anchor="t"/>
          <a:lstStyle/>
          <a:p>
            <a:pPr algn="r" eaLnBrk="1" hangingPunct="1"/>
            <a:r>
              <a:rPr lang="pt-BR" sz="3200" b="1" smtClean="0">
                <a:solidFill>
                  <a:srgbClr val="002060"/>
                </a:solidFill>
                <a:latin typeface="Verdana" pitchFamily="34" charset="0"/>
              </a:rPr>
              <a:t>Parâmetros da Licitação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714375" y="3263900"/>
            <a:ext cx="8034338" cy="3236913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spcAft>
                <a:spcPct val="90000"/>
              </a:spcAft>
            </a:pPr>
            <a:r>
              <a:rPr lang="pt-BR" sz="1600" smtClean="0">
                <a:latin typeface="Verdana" pitchFamily="34" charset="0"/>
                <a:cs typeface="Arial" charset="0"/>
              </a:rPr>
              <a:t>Para garantir a continuidade desse serviço, de caráter essencial e de interesse público, a administração decidiu licitar o contrato e optou por fazer uma única licitação;</a:t>
            </a:r>
          </a:p>
          <a:p>
            <a:pPr algn="just" eaLnBrk="1" hangingPunct="1">
              <a:lnSpc>
                <a:spcPct val="150000"/>
              </a:lnSpc>
              <a:spcAft>
                <a:spcPct val="90000"/>
              </a:spcAft>
            </a:pPr>
            <a:r>
              <a:rPr lang="pt-BR" sz="1600" smtClean="0">
                <a:latin typeface="Verdana" pitchFamily="34" charset="0"/>
                <a:cs typeface="Arial" charset="0"/>
              </a:rPr>
              <a:t>O critério de julgamento da licitação será tarifa + oferta de pagamento pela outorga, outorga inicial para a implantação de abrigos de ônibus, construção de um terminal Urbano e implantação sistema de Bilhetagem Eletrônica.</a:t>
            </a:r>
          </a:p>
        </p:txBody>
      </p:sp>
      <p:grpSp>
        <p:nvGrpSpPr>
          <p:cNvPr id="28676" name="Grupo 4"/>
          <p:cNvGrpSpPr>
            <a:grpSpLocks/>
          </p:cNvGrpSpPr>
          <p:nvPr/>
        </p:nvGrpSpPr>
        <p:grpSpPr bwMode="auto">
          <a:xfrm>
            <a:off x="857250" y="714375"/>
            <a:ext cx="7429500" cy="1119188"/>
            <a:chOff x="1071538" y="733088"/>
            <a:chExt cx="7429552" cy="1118912"/>
          </a:xfrm>
        </p:grpSpPr>
        <p:sp>
          <p:nvSpPr>
            <p:cNvPr id="6" name="CaixaDeTexto 5"/>
            <p:cNvSpPr txBox="1"/>
            <p:nvPr/>
          </p:nvSpPr>
          <p:spPr>
            <a:xfrm>
              <a:off x="2428861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28678" name="Imagem 6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79" name="Imagem 7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 autoUpdateAnimBg="0"/>
      <p:bldP spid="74758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000250"/>
            <a:ext cx="8229600" cy="1143000"/>
          </a:xfrm>
        </p:spPr>
        <p:txBody>
          <a:bodyPr bIns="45720" anchor="t"/>
          <a:lstStyle/>
          <a:p>
            <a:pPr algn="r" eaLnBrk="1" hangingPunct="1"/>
            <a:r>
              <a:rPr lang="pt-BR" sz="3600" b="1" smtClean="0">
                <a:solidFill>
                  <a:srgbClr val="002060"/>
                </a:solidFill>
                <a:latin typeface="Verdana" pitchFamily="34" charset="0"/>
              </a:rPr>
              <a:t>Parâmetros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28688" y="2871788"/>
            <a:ext cx="7758112" cy="3629025"/>
          </a:xfrm>
        </p:spPr>
        <p:txBody>
          <a:bodyPr>
            <a:normAutofit fontScale="92500" lnSpcReduction="20000"/>
          </a:bodyPr>
          <a:lstStyle/>
          <a:p>
            <a:pPr marL="274320" indent="-27432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ct val="175000"/>
              </a:spcAft>
              <a:buFont typeface="Wingdings 2"/>
              <a:buChar char=""/>
              <a:defRPr/>
            </a:pPr>
            <a:r>
              <a:rPr lang="pt-BR" sz="1600" dirty="0" smtClean="0">
                <a:latin typeface="Verdana" pitchFamily="34" charset="0"/>
                <a:cs typeface="Arial" charset="0"/>
              </a:rPr>
              <a:t>O prazo da contratação está previsto em um período entre de 20 anos, de acordo com o investimento a ser estabelecido no edital.</a:t>
            </a:r>
          </a:p>
          <a:p>
            <a:pPr marL="274320" indent="-27432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ct val="125000"/>
              </a:spcAft>
              <a:buFont typeface="Wingdings 2"/>
              <a:buChar char=""/>
              <a:defRPr/>
            </a:pPr>
            <a:r>
              <a:rPr lang="pt-BR" sz="1600" dirty="0" smtClean="0">
                <a:latin typeface="Verdana" pitchFamily="34" charset="0"/>
              </a:rPr>
              <a:t>O Projeto Básico desta licitação é a rede proposta de transporte, composta por  5 linhas principais, mais as linhas dos sistema de transporte escolar e frota composta por 16 veículos.</a:t>
            </a:r>
          </a:p>
          <a:p>
            <a:pPr marL="274320" indent="-27432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ct val="125000"/>
              </a:spcAft>
              <a:buFont typeface="Wingdings 2"/>
              <a:buChar char=""/>
              <a:defRPr/>
            </a:pPr>
            <a:r>
              <a:rPr lang="pt-BR" sz="1600" dirty="0" smtClean="0">
                <a:latin typeface="Verdana" pitchFamily="34" charset="0"/>
              </a:rPr>
              <a:t>Poderão participar da licitação empresas que tenham em seu objeto social a operação de serviço de transporte coletivo urbano de passageiros, em conformidade com a Lei Federal n.º 8.666/93 e suas alterações.</a:t>
            </a:r>
          </a:p>
          <a:p>
            <a:pPr marL="274320" indent="-27432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ct val="125000"/>
              </a:spcAft>
              <a:buFont typeface="Wingdings 2"/>
              <a:buChar char=""/>
              <a:defRPr/>
            </a:pPr>
            <a:endParaRPr lang="pt-BR" sz="1600" dirty="0" smtClean="0">
              <a:latin typeface="Verdana" pitchFamily="34" charset="0"/>
              <a:cs typeface="Arial" charset="0"/>
            </a:endParaRPr>
          </a:p>
        </p:txBody>
      </p:sp>
      <p:grpSp>
        <p:nvGrpSpPr>
          <p:cNvPr id="29700" name="Grupo 4"/>
          <p:cNvGrpSpPr>
            <a:grpSpLocks/>
          </p:cNvGrpSpPr>
          <p:nvPr/>
        </p:nvGrpSpPr>
        <p:grpSpPr bwMode="auto">
          <a:xfrm>
            <a:off x="857250" y="714375"/>
            <a:ext cx="7429500" cy="1119188"/>
            <a:chOff x="1071538" y="733088"/>
            <a:chExt cx="7429552" cy="1118912"/>
          </a:xfrm>
        </p:grpSpPr>
        <p:sp>
          <p:nvSpPr>
            <p:cNvPr id="6" name="CaixaDeTexto 5"/>
            <p:cNvSpPr txBox="1"/>
            <p:nvPr/>
          </p:nvSpPr>
          <p:spPr>
            <a:xfrm>
              <a:off x="2428861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29702" name="Imagem 6" descr="nova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3" name="Imagem 7" descr="Brasao_itapo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1593850" y="2466975"/>
            <a:ext cx="5399088" cy="652463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Implantação de 100 novos abrigos como pagamento de outorga inicial;</a:t>
            </a:r>
          </a:p>
          <a:p>
            <a:pPr algn="ctr">
              <a:spcBef>
                <a:spcPct val="50000"/>
              </a:spcBef>
            </a:pPr>
            <a:endParaRPr lang="pt-BR">
              <a:solidFill>
                <a:schemeClr val="bg1"/>
              </a:solidFill>
            </a:endParaRPr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1593850" y="3473450"/>
            <a:ext cx="5399088" cy="1217613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Nova frota, mantendo-se o equilíbrio das idades média e máxima em conformidade com a legislação municipal vigente, sendo a idade média 06 anos e a máxima 12 anos;</a:t>
            </a: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1593850" y="4986338"/>
            <a:ext cx="5399088" cy="792162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Construção de um terminal de transporte urbano;</a:t>
            </a:r>
          </a:p>
          <a:p>
            <a:pPr algn="ctr">
              <a:spcBef>
                <a:spcPct val="50000"/>
              </a:spcBef>
            </a:pPr>
            <a:endParaRPr lang="pt-BR">
              <a:solidFill>
                <a:schemeClr val="bg1"/>
              </a:solidFill>
            </a:endParaRP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1593850" y="6210300"/>
            <a:ext cx="5399088" cy="576263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Implantação Sistema de Bilhetagem eletrônica;</a:t>
            </a:r>
          </a:p>
          <a:p>
            <a:pPr algn="ctr">
              <a:spcBef>
                <a:spcPct val="50000"/>
              </a:spcBef>
            </a:pPr>
            <a:endParaRPr lang="pt-BR">
              <a:solidFill>
                <a:schemeClr val="bg1"/>
              </a:solidFill>
            </a:endParaRPr>
          </a:p>
        </p:txBody>
      </p:sp>
      <p:sp>
        <p:nvSpPr>
          <p:cNvPr id="83985" name="Rectangle 17"/>
          <p:cNvSpPr>
            <a:spLocks noChangeArrowheads="1"/>
          </p:cNvSpPr>
          <p:nvPr/>
        </p:nvSpPr>
        <p:spPr bwMode="auto">
          <a:xfrm>
            <a:off x="5500688" y="1714500"/>
            <a:ext cx="33432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pt-BR" sz="3200" b="1">
                <a:solidFill>
                  <a:srgbClr val="002060"/>
                </a:solidFill>
              </a:rPr>
              <a:t>Diretrizes </a:t>
            </a:r>
          </a:p>
        </p:txBody>
      </p:sp>
      <p:sp>
        <p:nvSpPr>
          <p:cNvPr id="83986" name="Rectangle 18"/>
          <p:cNvSpPr>
            <a:spLocks noChangeArrowheads="1"/>
          </p:cNvSpPr>
          <p:nvPr/>
        </p:nvSpPr>
        <p:spPr bwMode="auto">
          <a:xfrm>
            <a:off x="1571625" y="1990725"/>
            <a:ext cx="1649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Do Serviço:</a:t>
            </a:r>
            <a:endParaRPr lang="pt-BR" b="1"/>
          </a:p>
        </p:txBody>
      </p:sp>
      <p:sp>
        <p:nvSpPr>
          <p:cNvPr id="83988" name="AutoShape 20"/>
          <p:cNvSpPr>
            <a:spLocks noChangeArrowheads="1"/>
          </p:cNvSpPr>
          <p:nvPr/>
        </p:nvSpPr>
        <p:spPr bwMode="auto">
          <a:xfrm>
            <a:off x="7319963" y="2852738"/>
            <a:ext cx="609600" cy="838200"/>
          </a:xfrm>
          <a:prstGeom prst="curvedLeftArrow">
            <a:avLst>
              <a:gd name="adj1" fmla="val 27500"/>
              <a:gd name="adj2" fmla="val 55000"/>
              <a:gd name="adj3" fmla="val 33333"/>
            </a:avLst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83989" name="AutoShape 21"/>
          <p:cNvSpPr>
            <a:spLocks noChangeArrowheads="1"/>
          </p:cNvSpPr>
          <p:nvPr/>
        </p:nvSpPr>
        <p:spPr bwMode="auto">
          <a:xfrm>
            <a:off x="7319963" y="4338638"/>
            <a:ext cx="609600" cy="838200"/>
          </a:xfrm>
          <a:prstGeom prst="curvedLeftArrow">
            <a:avLst>
              <a:gd name="adj1" fmla="val 27500"/>
              <a:gd name="adj2" fmla="val 55000"/>
              <a:gd name="adj3" fmla="val 33333"/>
            </a:avLst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83990" name="AutoShape 22"/>
          <p:cNvSpPr>
            <a:spLocks noChangeArrowheads="1"/>
          </p:cNvSpPr>
          <p:nvPr/>
        </p:nvSpPr>
        <p:spPr bwMode="auto">
          <a:xfrm>
            <a:off x="7319963" y="5588000"/>
            <a:ext cx="609600" cy="838200"/>
          </a:xfrm>
          <a:prstGeom prst="curvedLeftArrow">
            <a:avLst>
              <a:gd name="adj1" fmla="val 27500"/>
              <a:gd name="adj2" fmla="val 55000"/>
              <a:gd name="adj3" fmla="val 33333"/>
            </a:avLst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grpSp>
        <p:nvGrpSpPr>
          <p:cNvPr id="30731" name="Grupo 11"/>
          <p:cNvGrpSpPr>
            <a:grpSpLocks/>
          </p:cNvGrpSpPr>
          <p:nvPr/>
        </p:nvGrpSpPr>
        <p:grpSpPr bwMode="auto">
          <a:xfrm>
            <a:off x="857250" y="714375"/>
            <a:ext cx="7429500" cy="1119188"/>
            <a:chOff x="1071538" y="733088"/>
            <a:chExt cx="7429552" cy="1118912"/>
          </a:xfrm>
        </p:grpSpPr>
        <p:sp>
          <p:nvSpPr>
            <p:cNvPr id="13" name="CaixaDeTexto 12"/>
            <p:cNvSpPr txBox="1"/>
            <p:nvPr/>
          </p:nvSpPr>
          <p:spPr>
            <a:xfrm>
              <a:off x="2428861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30733" name="Imagem 13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34" name="Imagem 14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39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3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8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83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8" dur="500"/>
                                        <p:tgtEl>
                                          <p:spTgt spid="8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3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83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4" grpId="0" animBg="1" autoUpdateAnimBg="0"/>
      <p:bldP spid="83976" grpId="0" animBg="1" autoUpdateAnimBg="0"/>
      <p:bldP spid="83977" grpId="0" animBg="1" autoUpdateAnimBg="0"/>
      <p:bldP spid="83978" grpId="0" animBg="1" autoUpdateAnimBg="0"/>
      <p:bldP spid="83985" grpId="0" autoUpdateAnimBg="0"/>
      <p:bldP spid="83986" grpId="0"/>
      <p:bldP spid="83988" grpId="0" animBg="1"/>
      <p:bldP spid="83989" grpId="0" animBg="1"/>
      <p:bldP spid="8399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1" name="Text Box 3"/>
          <p:cNvSpPr txBox="1">
            <a:spLocks noChangeArrowheads="1"/>
          </p:cNvSpPr>
          <p:nvPr/>
        </p:nvSpPr>
        <p:spPr bwMode="auto">
          <a:xfrm>
            <a:off x="1571625" y="3851275"/>
            <a:ext cx="5399088" cy="433388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Sistema de informação ao usuário;</a:t>
            </a:r>
          </a:p>
        </p:txBody>
      </p:sp>
      <p:sp>
        <p:nvSpPr>
          <p:cNvPr id="150532" name="Text Box 4"/>
          <p:cNvSpPr txBox="1">
            <a:spLocks noChangeArrowheads="1"/>
          </p:cNvSpPr>
          <p:nvPr/>
        </p:nvSpPr>
        <p:spPr bwMode="auto">
          <a:xfrm>
            <a:off x="1571625" y="4565650"/>
            <a:ext cx="5399088" cy="792163"/>
          </a:xfrm>
          <a:prstGeom prst="rect">
            <a:avLst/>
          </a:prstGeom>
          <a:solidFill>
            <a:srgbClr val="009900"/>
          </a:solidFill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r>
              <a:rPr lang="pt-BR">
                <a:solidFill>
                  <a:schemeClr val="bg1"/>
                </a:solidFill>
              </a:rPr>
              <a:t>Implantação do sistema de controle de qualidade permanente para o serviço de transporte coletivo.</a:t>
            </a:r>
          </a:p>
        </p:txBody>
      </p:sp>
      <p:sp>
        <p:nvSpPr>
          <p:cNvPr id="150534" name="Rectangle 6"/>
          <p:cNvSpPr>
            <a:spLocks noChangeArrowheads="1"/>
          </p:cNvSpPr>
          <p:nvPr/>
        </p:nvSpPr>
        <p:spPr bwMode="auto">
          <a:xfrm>
            <a:off x="5786438" y="2071688"/>
            <a:ext cx="3057525" cy="75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pt-BR" sz="3200" b="1">
                <a:solidFill>
                  <a:srgbClr val="002060"/>
                </a:solidFill>
              </a:rPr>
              <a:t>Diretrizes </a:t>
            </a:r>
          </a:p>
        </p:txBody>
      </p:sp>
      <p:sp>
        <p:nvSpPr>
          <p:cNvPr id="150535" name="Rectangle 7"/>
          <p:cNvSpPr>
            <a:spLocks noChangeArrowheads="1"/>
          </p:cNvSpPr>
          <p:nvPr/>
        </p:nvSpPr>
        <p:spPr bwMode="auto">
          <a:xfrm>
            <a:off x="1571625" y="3214688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Da Gestão:</a:t>
            </a:r>
            <a:endParaRPr lang="pt-BR" b="1"/>
          </a:p>
        </p:txBody>
      </p:sp>
      <p:sp>
        <p:nvSpPr>
          <p:cNvPr id="150536" name="AutoShape 8"/>
          <p:cNvSpPr>
            <a:spLocks noChangeArrowheads="1"/>
          </p:cNvSpPr>
          <p:nvPr/>
        </p:nvSpPr>
        <p:spPr bwMode="auto">
          <a:xfrm>
            <a:off x="7172325" y="4160838"/>
            <a:ext cx="609600" cy="838200"/>
          </a:xfrm>
          <a:prstGeom prst="curvedLeftArrow">
            <a:avLst>
              <a:gd name="adj1" fmla="val 27500"/>
              <a:gd name="adj2" fmla="val 55000"/>
              <a:gd name="adj3" fmla="val 33333"/>
            </a:avLst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solidFill>
                <a:schemeClr val="bg1"/>
              </a:solidFill>
            </a:endParaRPr>
          </a:p>
        </p:txBody>
      </p:sp>
      <p:grpSp>
        <p:nvGrpSpPr>
          <p:cNvPr id="31751" name="Grupo 7"/>
          <p:cNvGrpSpPr>
            <a:grpSpLocks/>
          </p:cNvGrpSpPr>
          <p:nvPr/>
        </p:nvGrpSpPr>
        <p:grpSpPr bwMode="auto">
          <a:xfrm>
            <a:off x="857250" y="714375"/>
            <a:ext cx="7429500" cy="1119188"/>
            <a:chOff x="1071538" y="733088"/>
            <a:chExt cx="7429552" cy="1118912"/>
          </a:xfrm>
        </p:grpSpPr>
        <p:sp>
          <p:nvSpPr>
            <p:cNvPr id="9" name="CaixaDeTexto 8"/>
            <p:cNvSpPr txBox="1"/>
            <p:nvPr/>
          </p:nvSpPr>
          <p:spPr>
            <a:xfrm>
              <a:off x="2428861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31753" name="Imagem 9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4" name="Imagem 10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"/>
                                        <p:tgtEl>
                                          <p:spTgt spid="150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1" grpId="0" animBg="1" autoUpdateAnimBg="0"/>
      <p:bldP spid="150532" grpId="0" animBg="1" autoUpdateAnimBg="0"/>
      <p:bldP spid="150534" grpId="0" autoUpdateAnimBg="0"/>
      <p:bldP spid="150535" grpId="0"/>
      <p:bldP spid="15053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714625" y="2357438"/>
            <a:ext cx="6129338" cy="714375"/>
          </a:xfrm>
        </p:spPr>
        <p:txBody>
          <a:bodyPr bIns="45720" anchor="t"/>
          <a:lstStyle/>
          <a:p>
            <a:pPr algn="r" eaLnBrk="1" hangingPunct="1"/>
            <a:r>
              <a:rPr lang="pt-BR" sz="3200" b="1" smtClean="0">
                <a:solidFill>
                  <a:srgbClr val="002060"/>
                </a:solidFill>
                <a:latin typeface="Verdana" pitchFamily="34" charset="0"/>
              </a:rPr>
              <a:t>O Sistema de Transporte </a:t>
            </a:r>
          </a:p>
        </p:txBody>
      </p:sp>
      <p:sp>
        <p:nvSpPr>
          <p:cNvPr id="32771" name="CaixaDeTexto 6"/>
          <p:cNvSpPr txBox="1">
            <a:spLocks noChangeArrowheads="1"/>
          </p:cNvSpPr>
          <p:nvPr/>
        </p:nvSpPr>
        <p:spPr bwMode="auto">
          <a:xfrm>
            <a:off x="857250" y="3948113"/>
            <a:ext cx="63373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/>
              <a:t>Custo da Tarifa da nova rede de transporte municipal</a:t>
            </a:r>
          </a:p>
        </p:txBody>
      </p:sp>
      <p:sp>
        <p:nvSpPr>
          <p:cNvPr id="32772" name="CaixaDeTexto 7"/>
          <p:cNvSpPr txBox="1">
            <a:spLocks noChangeArrowheads="1"/>
          </p:cNvSpPr>
          <p:nvPr/>
        </p:nvSpPr>
        <p:spPr bwMode="auto">
          <a:xfrm>
            <a:off x="857250" y="4443413"/>
            <a:ext cx="7786688" cy="13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A custo da nova rede de transporte do município de Ilhota, será de </a:t>
            </a:r>
            <a:r>
              <a:rPr lang="pt-BR" b="1" dirty="0"/>
              <a:t>R$ </a:t>
            </a:r>
            <a:r>
              <a:rPr lang="pt-BR" b="1" dirty="0" smtClean="0"/>
              <a:t>3,064 </a:t>
            </a:r>
            <a:r>
              <a:rPr lang="pt-BR" dirty="0"/>
              <a:t>(Três reais e </a:t>
            </a:r>
            <a:r>
              <a:rPr lang="pt-BR" dirty="0" smtClean="0"/>
              <a:t>seis</a:t>
            </a:r>
            <a:r>
              <a:rPr lang="pt-BR" dirty="0" smtClean="0"/>
              <a:t> </a:t>
            </a:r>
            <a:r>
              <a:rPr lang="pt-BR" dirty="0"/>
              <a:t>centavos).</a:t>
            </a:r>
          </a:p>
          <a:p>
            <a:pPr algn="just">
              <a:lnSpc>
                <a:spcPct val="150000"/>
              </a:lnSpc>
            </a:pPr>
            <a:endParaRPr lang="pt-BR" dirty="0"/>
          </a:p>
        </p:txBody>
      </p:sp>
      <p:grpSp>
        <p:nvGrpSpPr>
          <p:cNvPr id="32773" name="Grupo 5"/>
          <p:cNvGrpSpPr>
            <a:grpSpLocks/>
          </p:cNvGrpSpPr>
          <p:nvPr/>
        </p:nvGrpSpPr>
        <p:grpSpPr bwMode="auto">
          <a:xfrm>
            <a:off x="857250" y="714375"/>
            <a:ext cx="7429500" cy="1119188"/>
            <a:chOff x="1071538" y="733088"/>
            <a:chExt cx="7429552" cy="1118912"/>
          </a:xfrm>
        </p:grpSpPr>
        <p:sp>
          <p:nvSpPr>
            <p:cNvPr id="7" name="CaixaDeTexto 6"/>
            <p:cNvSpPr txBox="1"/>
            <p:nvPr/>
          </p:nvSpPr>
          <p:spPr>
            <a:xfrm>
              <a:off x="2428861" y="928303"/>
              <a:ext cx="4857784" cy="92369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pt-BR" b="1" dirty="0">
                  <a:solidFill>
                    <a:schemeClr val="bg2">
                      <a:lumMod val="50000"/>
                    </a:schemeClr>
                  </a:solidFill>
                </a:rPr>
                <a:t>Plano Municipal de Transporte Coletivo Urbano de Itapoá</a:t>
              </a:r>
            </a:p>
            <a:p>
              <a:pPr algn="ctr">
                <a:defRPr/>
              </a:pPr>
              <a:endParaRPr lang="es-GT" dirty="0"/>
            </a:p>
          </p:txBody>
        </p:sp>
        <p:pic>
          <p:nvPicPr>
            <p:cNvPr id="32775" name="Imagem 7" descr="nova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67068" y="733088"/>
              <a:ext cx="934022" cy="1052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76" name="Imagem 8" descr="Brasao_itapoa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1538" y="808524"/>
              <a:ext cx="928694" cy="905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aixaDeTexto 6"/>
          <p:cNvSpPr txBox="1">
            <a:spLocks noChangeArrowheads="1"/>
          </p:cNvSpPr>
          <p:nvPr/>
        </p:nvSpPr>
        <p:spPr bwMode="auto">
          <a:xfrm>
            <a:off x="571500" y="3286125"/>
            <a:ext cx="32210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2060"/>
                </a:solidFill>
              </a:rPr>
              <a:t>Planilha tarifária proposta</a:t>
            </a:r>
          </a:p>
        </p:txBody>
      </p:sp>
      <p:sp>
        <p:nvSpPr>
          <p:cNvPr id="3379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GT"/>
          </a:p>
        </p:txBody>
      </p:sp>
      <p:pic>
        <p:nvPicPr>
          <p:cNvPr id="3379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0" y="823913"/>
            <a:ext cx="4764088" cy="581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Imagem 6" descr="Brasao_itapo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25" y="785813"/>
            <a:ext cx="1314450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63" y="857250"/>
            <a:ext cx="5135562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CaixaDeTexto 6"/>
          <p:cNvSpPr txBox="1">
            <a:spLocks noChangeArrowheads="1"/>
          </p:cNvSpPr>
          <p:nvPr/>
        </p:nvSpPr>
        <p:spPr bwMode="auto">
          <a:xfrm>
            <a:off x="428625" y="3214688"/>
            <a:ext cx="32210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2060"/>
                </a:solidFill>
              </a:rPr>
              <a:t>Planilha tarifária proposta</a:t>
            </a:r>
          </a:p>
        </p:txBody>
      </p:sp>
      <p:pic>
        <p:nvPicPr>
          <p:cNvPr id="34820" name="Imagem 4" descr="Brasao_itapo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25" y="785813"/>
            <a:ext cx="1314450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aixaDeTexto 6"/>
          <p:cNvSpPr txBox="1">
            <a:spLocks noChangeArrowheads="1"/>
          </p:cNvSpPr>
          <p:nvPr/>
        </p:nvSpPr>
        <p:spPr bwMode="auto">
          <a:xfrm>
            <a:off x="2000250" y="3073400"/>
            <a:ext cx="5214938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GT" sz="2400" b="1">
                <a:solidFill>
                  <a:srgbClr val="002060"/>
                </a:solidFill>
              </a:rPr>
              <a:t>OBRIGADO</a:t>
            </a:r>
          </a:p>
          <a:p>
            <a:endParaRPr lang="es-GT" sz="2400" b="1">
              <a:solidFill>
                <a:srgbClr val="002060"/>
              </a:solidFill>
            </a:endParaRPr>
          </a:p>
          <a:p>
            <a:r>
              <a:rPr lang="es-GT" sz="2400" b="1">
                <a:solidFill>
                  <a:srgbClr val="002060"/>
                </a:solidFill>
              </a:rPr>
              <a:t>ERALDO LUIZ CONSTANSKI</a:t>
            </a:r>
          </a:p>
          <a:p>
            <a:endParaRPr lang="es-GT" sz="2400" b="1">
              <a:solidFill>
                <a:srgbClr val="002060"/>
              </a:solidFill>
            </a:endParaRPr>
          </a:p>
          <a:p>
            <a:r>
              <a:rPr lang="es-GT" sz="1400" b="1" u="sng">
                <a:solidFill>
                  <a:srgbClr val="002060"/>
                </a:solidFill>
              </a:rPr>
              <a:t>www.tectrans.eng.br</a:t>
            </a:r>
          </a:p>
        </p:txBody>
      </p:sp>
      <p:pic>
        <p:nvPicPr>
          <p:cNvPr id="35843" name="Imagem 9" descr="TECTRANS 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8" y="1571625"/>
            <a:ext cx="3709987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940</TotalTime>
  <Words>1005</Words>
  <Application>Microsoft Office PowerPoint</Application>
  <PresentationFormat>Apresentação na tela (4:3)</PresentationFormat>
  <Paragraphs>115</Paragraphs>
  <Slides>29</Slides>
  <Notes>14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0" baseType="lpstr">
      <vt:lpstr>Fluxo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O Sistema de Transporte </vt:lpstr>
      <vt:lpstr>Slide 17</vt:lpstr>
      <vt:lpstr>O Sistema de Transporte </vt:lpstr>
      <vt:lpstr>Slide 19</vt:lpstr>
      <vt:lpstr>O Sistema de Transporte </vt:lpstr>
      <vt:lpstr>O Sistema de Transporte </vt:lpstr>
      <vt:lpstr>Parâmetros da Licitação</vt:lpstr>
      <vt:lpstr>Parâmetros</vt:lpstr>
      <vt:lpstr>Slide 24</vt:lpstr>
      <vt:lpstr>Slide 25</vt:lpstr>
      <vt:lpstr>O Sistema de Transporte 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ERALDO2</dc:creator>
  <cp:lastModifiedBy>Assessor</cp:lastModifiedBy>
  <cp:revision>97</cp:revision>
  <dcterms:created xsi:type="dcterms:W3CDTF">2010-05-28T12:47:40Z</dcterms:created>
  <dcterms:modified xsi:type="dcterms:W3CDTF">2012-05-08T14:28:03Z</dcterms:modified>
</cp:coreProperties>
</file>